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372" r:id="rId2"/>
    <p:sldId id="463" r:id="rId3"/>
    <p:sldId id="485" r:id="rId4"/>
    <p:sldId id="486" r:id="rId5"/>
    <p:sldId id="483" r:id="rId6"/>
    <p:sldId id="484" r:id="rId7"/>
    <p:sldId id="480" r:id="rId8"/>
    <p:sldId id="406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65" r:id="rId17"/>
    <p:sldId id="460" r:id="rId18"/>
    <p:sldId id="461" r:id="rId19"/>
    <p:sldId id="449" r:id="rId20"/>
    <p:sldId id="450" r:id="rId21"/>
    <p:sldId id="414" r:id="rId22"/>
    <p:sldId id="452" r:id="rId23"/>
    <p:sldId id="466" r:id="rId24"/>
    <p:sldId id="455" r:id="rId25"/>
    <p:sldId id="467" r:id="rId26"/>
    <p:sldId id="454" r:id="rId27"/>
    <p:sldId id="456" r:id="rId28"/>
    <p:sldId id="457" r:id="rId29"/>
    <p:sldId id="458" r:id="rId30"/>
    <p:sldId id="459" r:id="rId31"/>
    <p:sldId id="451" r:id="rId32"/>
    <p:sldId id="478" r:id="rId33"/>
    <p:sldId id="479" r:id="rId34"/>
    <p:sldId id="357" r:id="rId35"/>
    <p:sldId id="468" r:id="rId36"/>
    <p:sldId id="469" r:id="rId37"/>
    <p:sldId id="363" r:id="rId38"/>
    <p:sldId id="470" r:id="rId39"/>
    <p:sldId id="471" r:id="rId40"/>
    <p:sldId id="472" r:id="rId41"/>
    <p:sldId id="473" r:id="rId42"/>
    <p:sldId id="474" r:id="rId43"/>
    <p:sldId id="475" r:id="rId44"/>
    <p:sldId id="47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1393C-631A-43B2-94FD-357D87BF9E20}" type="datetimeFigureOut">
              <a:rPr lang="en-IN" smtClean="0"/>
              <a:pPr/>
              <a:t>29-11-2016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884DA-0CAB-4B9C-9103-667D0BDF3A2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828800"/>
            <a:ext cx="7772400" cy="18288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b="1" dirty="0" smtClean="0">
                <a:solidFill>
                  <a:schemeClr val="bg1"/>
                </a:solidFill>
              </a:rPr>
              <a:t>FONTAN</a:t>
            </a:r>
            <a:br>
              <a:rPr lang="en-IN" b="1" dirty="0" smtClean="0">
                <a:solidFill>
                  <a:schemeClr val="bg1"/>
                </a:solidFill>
              </a:rPr>
            </a:br>
            <a:r>
              <a:rPr lang="en-IN" b="1" dirty="0" smtClean="0">
                <a:solidFill>
                  <a:schemeClr val="bg1"/>
                </a:solidFill>
              </a:rPr>
              <a:t>CIRCULATION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4495800"/>
            <a:ext cx="7406640" cy="1752600"/>
          </a:xfr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Dr </a:t>
            </a:r>
            <a:r>
              <a:rPr lang="en-US" dirty="0" err="1" smtClean="0">
                <a:solidFill>
                  <a:schemeClr val="tx1"/>
                </a:solidFill>
              </a:rPr>
              <a:t>Madhusudan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Raikar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Senior Resident,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Dept. of Cardiology,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Medical College, Calicut </a:t>
            </a:r>
          </a:p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/>
              </a:rPr>
              <a:t>Inferior Vena Cava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Chronic venous hypertension leads to :</a:t>
            </a:r>
          </a:p>
          <a:p>
            <a:pPr lvl="1"/>
            <a:r>
              <a:rPr lang="en-US" sz="2400" dirty="0" smtClean="0"/>
              <a:t>Portal venous congestion and hepatic dysfunction </a:t>
            </a:r>
          </a:p>
          <a:p>
            <a:pPr lvl="1"/>
            <a:r>
              <a:rPr lang="en-US" sz="2400" dirty="0" smtClean="0"/>
              <a:t>Portal hypertension - </a:t>
            </a:r>
            <a:r>
              <a:rPr lang="en-US" sz="2400" dirty="0" err="1" smtClean="0"/>
              <a:t>splenomegaly</a:t>
            </a:r>
            <a:r>
              <a:rPr lang="en-US" sz="2400" dirty="0" smtClean="0"/>
              <a:t> and </a:t>
            </a:r>
            <a:r>
              <a:rPr lang="en-US" sz="2400" dirty="0" err="1" smtClean="0"/>
              <a:t>portosystemic</a:t>
            </a:r>
            <a:r>
              <a:rPr lang="en-US" sz="2400" dirty="0" smtClean="0"/>
              <a:t> shunts. </a:t>
            </a:r>
          </a:p>
          <a:p>
            <a:pPr lvl="1"/>
            <a:r>
              <a:rPr lang="en-US" sz="2400" dirty="0" smtClean="0"/>
              <a:t>Hepatic encephalopathy</a:t>
            </a:r>
          </a:p>
          <a:p>
            <a:pPr lvl="1"/>
            <a:r>
              <a:rPr lang="en-US" sz="2400" dirty="0" smtClean="0"/>
              <a:t>Cardiac cirrhosis</a:t>
            </a:r>
          </a:p>
          <a:p>
            <a:pPr lvl="1"/>
            <a:r>
              <a:rPr lang="en-US" sz="2400" dirty="0" err="1" smtClean="0"/>
              <a:t>Hepatocellular</a:t>
            </a:r>
            <a:r>
              <a:rPr lang="en-US" sz="2400" dirty="0" smtClean="0"/>
              <a:t> carcinoma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76200"/>
            <a:ext cx="749808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/>
              </a:rPr>
              <a:t>Left Ventricle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480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Manifests as exercise intolerance</a:t>
            </a:r>
          </a:p>
          <a:p>
            <a:endParaRPr lang="en-US" sz="2400" dirty="0" smtClean="0"/>
          </a:p>
          <a:p>
            <a:r>
              <a:rPr lang="en-US" sz="2400" dirty="0" smtClean="0"/>
              <a:t>Causes of LV dysfunction :</a:t>
            </a:r>
          </a:p>
          <a:p>
            <a:pPr lvl="1"/>
            <a:r>
              <a:rPr lang="en-US" sz="2200" dirty="0" smtClean="0"/>
              <a:t>Altered mechanics of ventricle in </a:t>
            </a:r>
            <a:r>
              <a:rPr lang="en-US" sz="2200" dirty="0" err="1" smtClean="0"/>
              <a:t>fontan</a:t>
            </a:r>
            <a:r>
              <a:rPr lang="en-US" sz="2200" dirty="0" smtClean="0"/>
              <a:t> circulation</a:t>
            </a:r>
          </a:p>
          <a:p>
            <a:pPr lvl="1"/>
            <a:r>
              <a:rPr lang="en-US" sz="2200" dirty="0" smtClean="0"/>
              <a:t>congenital malformation – predispose to ventricular dysfunction, </a:t>
            </a:r>
          </a:p>
          <a:p>
            <a:pPr lvl="1"/>
            <a:r>
              <a:rPr lang="en-US" sz="2200" dirty="0" smtClean="0"/>
              <a:t>Previous surgical interventions </a:t>
            </a:r>
          </a:p>
          <a:p>
            <a:pPr lvl="1"/>
            <a:r>
              <a:rPr lang="en-US" sz="2200" dirty="0" smtClean="0"/>
              <a:t>morphologic RV or an indeterminate primitive ventricle,</a:t>
            </a:r>
          </a:p>
          <a:p>
            <a:pPr lvl="1"/>
            <a:r>
              <a:rPr lang="en-US" sz="2200" dirty="0" smtClean="0"/>
              <a:t>AV valve regurgitation</a:t>
            </a:r>
          </a:p>
          <a:p>
            <a:endParaRPr lang="en-US" sz="2400" dirty="0" smtClean="0"/>
          </a:p>
          <a:p>
            <a:r>
              <a:rPr lang="en-US" sz="2400" dirty="0" smtClean="0"/>
              <a:t>High right </a:t>
            </a:r>
            <a:r>
              <a:rPr lang="en-US" sz="2400" dirty="0" err="1" smtClean="0"/>
              <a:t>atrial</a:t>
            </a:r>
            <a:r>
              <a:rPr lang="en-US" sz="2400" dirty="0" smtClean="0"/>
              <a:t> pressure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disadvantageous coronary blood flow </a:t>
            </a:r>
            <a:r>
              <a:rPr lang="en-US" sz="2400" dirty="0" smtClean="0">
                <a:sym typeface="Wingdings" pitchFamily="2" charset="2"/>
              </a:rPr>
              <a:t> affects </a:t>
            </a:r>
            <a:r>
              <a:rPr lang="en-US" sz="2400" dirty="0" smtClean="0"/>
              <a:t>myocardial perfusion and function. </a:t>
            </a:r>
          </a:p>
          <a:p>
            <a:pPr lvl="1"/>
            <a:r>
              <a:rPr lang="en-US" sz="2000" dirty="0" smtClean="0"/>
              <a:t>Coronary sinus blood - surgically redirected to drain into the LA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/>
              </a:rPr>
              <a:t>Pulmonary Circulation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paradox of systemic venous hypertension (mean pressure, &gt;10 mm Hg) and pulmonary artery hypotension (mean pressure, &lt;15 mm Hg)</a:t>
            </a:r>
          </a:p>
          <a:p>
            <a:endParaRPr lang="en-US" sz="2800" dirty="0" smtClean="0"/>
          </a:p>
          <a:p>
            <a:r>
              <a:rPr lang="en-US" sz="2800" dirty="0" smtClean="0"/>
              <a:t>pulmonary arteries - morphologically abnormal (</a:t>
            </a:r>
            <a:r>
              <a:rPr lang="en-US" sz="2800" dirty="0" err="1" smtClean="0"/>
              <a:t>ie</a:t>
            </a:r>
            <a:r>
              <a:rPr lang="en-US" sz="2800" dirty="0" smtClean="0"/>
              <a:t>, small, discontinuous, or </a:t>
            </a:r>
            <a:r>
              <a:rPr lang="en-US" sz="2800" dirty="0" err="1" smtClean="0"/>
              <a:t>stenosed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Stenosis</a:t>
            </a:r>
            <a:r>
              <a:rPr lang="en-US" sz="2800" dirty="0" smtClean="0"/>
              <a:t> or leakage of surgical </a:t>
            </a:r>
            <a:r>
              <a:rPr lang="en-US" sz="2800" dirty="0" err="1" smtClean="0"/>
              <a:t>anastomoses</a:t>
            </a:r>
            <a:r>
              <a:rPr lang="en-US" sz="2800" dirty="0" smtClean="0"/>
              <a:t> – adverse effect on PBF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/>
              </a:rPr>
              <a:t>Collateral Vessels And Shunts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</a:t>
            </a:r>
            <a:r>
              <a:rPr lang="en-US" sz="2400" dirty="0" smtClean="0"/>
              <a:t>ncreased </a:t>
            </a:r>
            <a:r>
              <a:rPr lang="en-US" sz="2400" dirty="0" smtClean="0"/>
              <a:t>risk for formation of pulmonary </a:t>
            </a:r>
            <a:r>
              <a:rPr lang="en-US" sz="2400" dirty="0" err="1" smtClean="0"/>
              <a:t>arteriovenous</a:t>
            </a:r>
            <a:r>
              <a:rPr lang="en-US" sz="2400" dirty="0" smtClean="0"/>
              <a:t> malformations (chronic </a:t>
            </a:r>
            <a:r>
              <a:rPr lang="en-US" sz="2400" dirty="0" err="1" smtClean="0"/>
              <a:t>underfilling</a:t>
            </a:r>
            <a:r>
              <a:rPr lang="en-US" sz="2400" dirty="0" smtClean="0"/>
              <a:t>). </a:t>
            </a:r>
          </a:p>
          <a:p>
            <a:endParaRPr lang="en-US" sz="2400" dirty="0" smtClean="0"/>
          </a:p>
          <a:p>
            <a:r>
              <a:rPr lang="en-US" sz="2400" dirty="0" smtClean="0"/>
              <a:t>Significant right-to-left shunts and cyanosis</a:t>
            </a:r>
          </a:p>
          <a:p>
            <a:endParaRPr lang="en-US" sz="2400" dirty="0" smtClean="0"/>
          </a:p>
          <a:p>
            <a:r>
              <a:rPr lang="en-US" sz="2400" dirty="0" smtClean="0"/>
              <a:t>Causes </a:t>
            </a:r>
            <a:r>
              <a:rPr lang="en-US" sz="2400" dirty="0" smtClean="0"/>
              <a:t>:</a:t>
            </a:r>
            <a:endParaRPr lang="en-US" sz="2000" dirty="0" smtClean="0"/>
          </a:p>
          <a:p>
            <a:pPr marL="859536" lvl="1" indent="-457200">
              <a:buFont typeface="+mj-lt"/>
              <a:buAutoNum type="arabicPeriod"/>
            </a:pPr>
            <a:r>
              <a:rPr lang="en-US" sz="2000" dirty="0" smtClean="0"/>
              <a:t>Patent </a:t>
            </a:r>
            <a:r>
              <a:rPr lang="en-US" sz="2000" dirty="0" smtClean="0"/>
              <a:t>collateral vessels between systemic veins and pulmonary </a:t>
            </a:r>
            <a:r>
              <a:rPr lang="en-US" sz="2000" dirty="0" smtClean="0"/>
              <a:t>veins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sz="2000" dirty="0" smtClean="0"/>
              <a:t>Patent </a:t>
            </a:r>
            <a:r>
              <a:rPr lang="en-US" sz="2000" dirty="0" smtClean="0"/>
              <a:t>systemic veins that extend directly into the left atrium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sz="2000" dirty="0" smtClean="0"/>
              <a:t>Incomplete closure of ASD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sz="2000" dirty="0" smtClean="0"/>
              <a:t>Redirection of coronary sinus to LA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sz="2000" dirty="0" smtClean="0"/>
              <a:t>Fenestration </a:t>
            </a:r>
            <a:r>
              <a:rPr lang="en-US" sz="2000" dirty="0" err="1" smtClean="0"/>
              <a:t>fontan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Left-to-right shunts :</a:t>
            </a:r>
          </a:p>
          <a:p>
            <a:pPr lvl="1"/>
            <a:r>
              <a:rPr lang="en-US" sz="2400" dirty="0" err="1" smtClean="0"/>
              <a:t>Aortopulmonary</a:t>
            </a:r>
            <a:r>
              <a:rPr lang="en-US" sz="2400" dirty="0" smtClean="0"/>
              <a:t> collateral </a:t>
            </a:r>
            <a:r>
              <a:rPr lang="en-US" sz="2400" dirty="0" smtClean="0"/>
              <a:t>vessels - may arise </a:t>
            </a:r>
            <a:r>
              <a:rPr lang="en-US" sz="2400" dirty="0" smtClean="0"/>
              <a:t>from</a:t>
            </a:r>
            <a:endParaRPr lang="en-US" sz="2400" dirty="0" smtClean="0"/>
          </a:p>
          <a:p>
            <a:pPr lvl="2"/>
            <a:r>
              <a:rPr lang="en-US" sz="2000" dirty="0" smtClean="0"/>
              <a:t>thoracic </a:t>
            </a:r>
            <a:r>
              <a:rPr lang="en-US" sz="2000" dirty="0" smtClean="0"/>
              <a:t>aorta, </a:t>
            </a:r>
            <a:endParaRPr lang="en-US" sz="2000" dirty="0" smtClean="0"/>
          </a:p>
          <a:p>
            <a:pPr lvl="2"/>
            <a:r>
              <a:rPr lang="en-US" sz="2000" dirty="0" smtClean="0"/>
              <a:t>internal </a:t>
            </a:r>
            <a:r>
              <a:rPr lang="en-US" sz="2000" dirty="0" smtClean="0"/>
              <a:t>mammary arteries, or </a:t>
            </a:r>
            <a:endParaRPr lang="en-US" sz="2000" dirty="0" smtClean="0"/>
          </a:p>
          <a:p>
            <a:pPr lvl="2"/>
            <a:r>
              <a:rPr lang="en-US" sz="2000" dirty="0" err="1" smtClean="0"/>
              <a:t>brachiocephalic</a:t>
            </a:r>
            <a:r>
              <a:rPr lang="en-US" sz="2000" dirty="0" smtClean="0"/>
              <a:t> </a:t>
            </a:r>
            <a:r>
              <a:rPr lang="en-US" sz="2000" dirty="0" smtClean="0"/>
              <a:t>arteries 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endParaRPr lang="en-US" sz="2800" dirty="0" smtClean="0"/>
          </a:p>
          <a:p>
            <a:r>
              <a:rPr lang="en-US" sz="2800" dirty="0" smtClean="0"/>
              <a:t>Results in</a:t>
            </a:r>
            <a:endParaRPr lang="en-US" sz="2400" dirty="0" smtClean="0"/>
          </a:p>
          <a:p>
            <a:pPr lvl="1"/>
            <a:r>
              <a:rPr lang="en-US" sz="2400" dirty="0" smtClean="0"/>
              <a:t>V</a:t>
            </a:r>
            <a:r>
              <a:rPr lang="en-US" sz="2400" dirty="0" smtClean="0"/>
              <a:t>olume </a:t>
            </a:r>
            <a:r>
              <a:rPr lang="en-US" sz="2400" dirty="0" smtClean="0"/>
              <a:t>overload </a:t>
            </a:r>
            <a:r>
              <a:rPr lang="en-US" sz="2400" dirty="0" smtClean="0"/>
              <a:t>on </a:t>
            </a:r>
            <a:r>
              <a:rPr lang="en-US" sz="2400" dirty="0" smtClean="0"/>
              <a:t>the SV </a:t>
            </a:r>
          </a:p>
          <a:p>
            <a:pPr lvl="1"/>
            <a:r>
              <a:rPr lang="en-US" sz="2400" dirty="0" smtClean="0"/>
              <a:t>I</a:t>
            </a:r>
            <a:r>
              <a:rPr lang="en-US" sz="2400" dirty="0" smtClean="0"/>
              <a:t>ncreased </a:t>
            </a:r>
            <a:r>
              <a:rPr lang="en-US" sz="2400" dirty="0" smtClean="0"/>
              <a:t>PBF and PA pressure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/>
              </a:rPr>
              <a:t>Coagulation abnormalities 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Reason :</a:t>
            </a:r>
          </a:p>
          <a:p>
            <a:pPr lvl="1"/>
            <a:r>
              <a:rPr lang="en-IN" sz="2400" dirty="0" smtClean="0"/>
              <a:t>Dilated atrium </a:t>
            </a:r>
          </a:p>
          <a:p>
            <a:pPr lvl="1"/>
            <a:r>
              <a:rPr lang="en-IN" sz="2400" dirty="0" smtClean="0"/>
              <a:t>L</a:t>
            </a:r>
            <a:r>
              <a:rPr lang="en-IN" sz="2400" dirty="0" smtClean="0"/>
              <a:t>ow </a:t>
            </a:r>
            <a:r>
              <a:rPr lang="en-IN" sz="2400" dirty="0" smtClean="0"/>
              <a:t>cardiac output</a:t>
            </a:r>
          </a:p>
          <a:p>
            <a:pPr lvl="1"/>
            <a:r>
              <a:rPr lang="en-IN" sz="2400" dirty="0" smtClean="0"/>
              <a:t>C</a:t>
            </a:r>
            <a:r>
              <a:rPr lang="en-IN" sz="2400" dirty="0" smtClean="0"/>
              <a:t>oagulation </a:t>
            </a:r>
            <a:r>
              <a:rPr lang="en-IN" sz="2400" dirty="0" smtClean="0"/>
              <a:t>abnormalities </a:t>
            </a:r>
            <a:r>
              <a:rPr lang="en-IN" sz="2400" dirty="0" smtClean="0"/>
              <a:t>due to hepatic dysfunction</a:t>
            </a:r>
            <a:endParaRPr lang="en-IN" sz="2400" dirty="0" smtClean="0"/>
          </a:p>
          <a:p>
            <a:pPr lvl="1"/>
            <a:r>
              <a:rPr lang="en-IN" sz="2400" dirty="0" smtClean="0"/>
              <a:t>C</a:t>
            </a:r>
            <a:r>
              <a:rPr lang="en-IN" sz="2400" dirty="0" smtClean="0"/>
              <a:t>hronic </a:t>
            </a:r>
            <a:r>
              <a:rPr lang="en-IN" sz="2400" dirty="0" smtClean="0"/>
              <a:t>cyanosis–induced </a:t>
            </a:r>
            <a:r>
              <a:rPr lang="en-IN" sz="2400" dirty="0" err="1" smtClean="0"/>
              <a:t>Polycythemia</a:t>
            </a:r>
            <a:r>
              <a:rPr lang="en-IN" sz="2400" dirty="0" smtClean="0"/>
              <a:t>  </a:t>
            </a:r>
            <a:endParaRPr lang="en-IN" sz="2400" dirty="0" smtClean="0"/>
          </a:p>
          <a:p>
            <a:pPr lvl="1"/>
            <a:endParaRPr lang="en-IN" sz="2400" dirty="0" smtClean="0"/>
          </a:p>
          <a:p>
            <a:r>
              <a:rPr lang="en-US" sz="2800" dirty="0" smtClean="0"/>
              <a:t>Additionally, </a:t>
            </a:r>
          </a:p>
          <a:p>
            <a:pPr lvl="1"/>
            <a:r>
              <a:rPr lang="en-US" sz="2400" dirty="0" smtClean="0"/>
              <a:t>P</a:t>
            </a:r>
            <a:r>
              <a:rPr lang="en-US" sz="2400" dirty="0" smtClean="0"/>
              <a:t>rotein </a:t>
            </a:r>
            <a:r>
              <a:rPr lang="en-US" sz="2400" dirty="0" smtClean="0"/>
              <a:t>C/S and </a:t>
            </a:r>
            <a:r>
              <a:rPr lang="en-US" sz="2400" dirty="0" err="1" smtClean="0"/>
              <a:t>antithrombin</a:t>
            </a:r>
            <a:r>
              <a:rPr lang="en-US" sz="2400" dirty="0" smtClean="0"/>
              <a:t> III deficiency(liver dysfunction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lvl="1"/>
            <a:r>
              <a:rPr lang="en-US" sz="2400" dirty="0" smtClean="0"/>
              <a:t>I</a:t>
            </a:r>
            <a:r>
              <a:rPr lang="en-US" sz="2400" dirty="0" smtClean="0"/>
              <a:t>ncreased </a:t>
            </a:r>
            <a:r>
              <a:rPr lang="en-US" sz="2400" dirty="0" smtClean="0"/>
              <a:t>platelet reactivity</a:t>
            </a:r>
          </a:p>
          <a:p>
            <a:pPr lvl="1"/>
            <a:r>
              <a:rPr lang="en-US" sz="2400" dirty="0" smtClean="0"/>
              <a:t>PLE 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(alter balance b/w pro- and anti-coagulants)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Increased frequency of pulmonary </a:t>
            </a:r>
            <a:r>
              <a:rPr lang="en-US" sz="2800" dirty="0" err="1" smtClean="0"/>
              <a:t>thromboembolic</a:t>
            </a:r>
            <a:r>
              <a:rPr lang="en-US" sz="2800" dirty="0" smtClean="0"/>
              <a:t> events</a:t>
            </a:r>
          </a:p>
          <a:p>
            <a:endParaRPr lang="en-US" sz="2800" dirty="0" smtClean="0"/>
          </a:p>
          <a:p>
            <a:r>
              <a:rPr lang="en-US" sz="2800" dirty="0" smtClean="0"/>
              <a:t>V</a:t>
            </a:r>
            <a:r>
              <a:rPr lang="en-US" sz="2800" dirty="0" smtClean="0"/>
              <a:t>enous </a:t>
            </a:r>
            <a:r>
              <a:rPr lang="en-US" sz="2800" dirty="0" err="1" smtClean="0"/>
              <a:t>thromboembolism</a:t>
            </a:r>
            <a:r>
              <a:rPr lang="en-US" sz="2800" dirty="0" smtClean="0"/>
              <a:t> (3%–16% )</a:t>
            </a:r>
          </a:p>
          <a:p>
            <a:endParaRPr lang="en-US" sz="2800" dirty="0" smtClean="0"/>
          </a:p>
          <a:p>
            <a:r>
              <a:rPr lang="en-US" sz="2800" dirty="0" smtClean="0"/>
              <a:t>Stroke (3%–19%)</a:t>
            </a:r>
          </a:p>
          <a:p>
            <a:endParaRPr lang="en-US" sz="2800" dirty="0" smtClean="0"/>
          </a:p>
          <a:p>
            <a:r>
              <a:rPr lang="en-US" sz="2800" dirty="0" smtClean="0"/>
              <a:t>Massive pulmonary embolism - most common cause of sudden out-of-hospital death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2400"/>
            <a:ext cx="7498080" cy="480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No consensus on post op mode and duration of prophylactic </a:t>
            </a:r>
            <a:r>
              <a:rPr lang="en-US" sz="2400" dirty="0" smtClean="0"/>
              <a:t>anticoagulation</a:t>
            </a:r>
          </a:p>
          <a:p>
            <a:endParaRPr lang="en-US" sz="2400" dirty="0" smtClean="0"/>
          </a:p>
          <a:p>
            <a:r>
              <a:rPr lang="en-US" sz="2400" dirty="0" smtClean="0"/>
              <a:t>Aspirin – uncomplicated pts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Full anticoagulation </a:t>
            </a:r>
          </a:p>
          <a:p>
            <a:pPr lvl="1"/>
            <a:r>
              <a:rPr lang="en-US" sz="2000" dirty="0" smtClean="0"/>
              <a:t>Previous thrombi</a:t>
            </a:r>
          </a:p>
          <a:p>
            <a:pPr lvl="1"/>
            <a:r>
              <a:rPr lang="en-US" sz="2000" dirty="0" smtClean="0"/>
              <a:t>Spontaneous ECHO contrast</a:t>
            </a:r>
          </a:p>
          <a:p>
            <a:pPr lvl="1"/>
            <a:r>
              <a:rPr lang="en-US" sz="2000" dirty="0" smtClean="0"/>
              <a:t>Arrhythmias </a:t>
            </a:r>
          </a:p>
          <a:p>
            <a:pPr lvl="1"/>
            <a:r>
              <a:rPr lang="en-US" sz="2000" dirty="0" smtClean="0"/>
              <a:t>Dilatation of </a:t>
            </a:r>
            <a:r>
              <a:rPr lang="en-US" sz="2000" dirty="0" err="1" smtClean="0"/>
              <a:t>atrial</a:t>
            </a:r>
            <a:r>
              <a:rPr lang="en-US" sz="2000" dirty="0" smtClean="0"/>
              <a:t> / venous structures</a:t>
            </a:r>
          </a:p>
          <a:p>
            <a:pPr lvl="1"/>
            <a:r>
              <a:rPr lang="en-US" sz="2000" dirty="0" smtClean="0"/>
              <a:t>PLE</a:t>
            </a:r>
          </a:p>
          <a:p>
            <a:endParaRPr lang="en-US" sz="2400" dirty="0" smtClean="0"/>
          </a:p>
          <a:p>
            <a:r>
              <a:rPr lang="en-US" sz="2400" dirty="0" smtClean="0"/>
              <a:t>Protocol in </a:t>
            </a:r>
            <a:r>
              <a:rPr lang="en-US" sz="2400" dirty="0" err="1" smtClean="0"/>
              <a:t>JICSR,Bangalore</a:t>
            </a:r>
            <a:endParaRPr lang="en-US" sz="2400" dirty="0" smtClean="0"/>
          </a:p>
          <a:p>
            <a:pPr lvl="1"/>
            <a:r>
              <a:rPr lang="en-US" sz="2000" dirty="0" smtClean="0"/>
              <a:t>Oral anticoagulants – 1 yr post op</a:t>
            </a:r>
          </a:p>
          <a:p>
            <a:pPr lvl="1"/>
            <a:r>
              <a:rPr lang="en-US" sz="2000" dirty="0" smtClean="0"/>
              <a:t>Switch over to oral </a:t>
            </a:r>
            <a:r>
              <a:rPr lang="en-US" sz="2000" dirty="0" err="1" smtClean="0"/>
              <a:t>antiplatelets</a:t>
            </a:r>
            <a:endParaRPr lang="en-US" sz="2000" dirty="0" smtClean="0"/>
          </a:p>
          <a:p>
            <a:pPr lvl="1"/>
            <a:r>
              <a:rPr lang="en-US" sz="2000" dirty="0" smtClean="0"/>
              <a:t>Restart oral anticoagulation – 10 yr post 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/>
              </a:rPr>
              <a:t>Severe Hypoxemia (Post-</a:t>
            </a:r>
            <a:r>
              <a:rPr lang="en-US" sz="3600" dirty="0" err="1" smtClean="0">
                <a:effectLst/>
              </a:rPr>
              <a:t>fontan</a:t>
            </a:r>
            <a:r>
              <a:rPr lang="en-US" sz="3600" dirty="0" smtClean="0">
                <a:effectLst/>
              </a:rPr>
              <a:t>)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Pts with </a:t>
            </a:r>
            <a:r>
              <a:rPr lang="en-US" sz="2800" dirty="0" err="1" smtClean="0"/>
              <a:t>fontan</a:t>
            </a:r>
            <a:r>
              <a:rPr lang="en-US" sz="2800" dirty="0" smtClean="0"/>
              <a:t> – baseline SpO2 94</a:t>
            </a:r>
            <a:r>
              <a:rPr lang="en-US" sz="2800" u="sng" dirty="0" smtClean="0"/>
              <a:t>+</a:t>
            </a:r>
            <a:r>
              <a:rPr lang="en-US" sz="2800" dirty="0" smtClean="0"/>
              <a:t>2%</a:t>
            </a:r>
          </a:p>
          <a:p>
            <a:endParaRPr lang="en-US" sz="2800" dirty="0" smtClean="0"/>
          </a:p>
          <a:p>
            <a:r>
              <a:rPr lang="en-US" sz="2800" dirty="0" smtClean="0"/>
              <a:t>If severe </a:t>
            </a:r>
            <a:r>
              <a:rPr lang="en-US" sz="2800" dirty="0" err="1" smtClean="0"/>
              <a:t>desaturation</a:t>
            </a:r>
            <a:r>
              <a:rPr lang="en-US" sz="2800" dirty="0" smtClean="0"/>
              <a:t> (rule out)</a:t>
            </a:r>
          </a:p>
          <a:p>
            <a:pPr lvl="1"/>
            <a:r>
              <a:rPr lang="en-US" sz="2400" dirty="0" smtClean="0"/>
              <a:t>Large fenestration</a:t>
            </a:r>
          </a:p>
          <a:p>
            <a:pPr lvl="1"/>
            <a:r>
              <a:rPr lang="en-US" sz="2400" dirty="0" smtClean="0"/>
              <a:t>Intrapulmonary AV fistulae</a:t>
            </a:r>
          </a:p>
          <a:p>
            <a:pPr lvl="1"/>
            <a:r>
              <a:rPr lang="en-US" sz="2400" dirty="0" smtClean="0"/>
              <a:t>Abnormal </a:t>
            </a:r>
            <a:r>
              <a:rPr lang="en-US" sz="2400" dirty="0" err="1" smtClean="0"/>
              <a:t>venovenous</a:t>
            </a:r>
            <a:r>
              <a:rPr lang="en-US" sz="2400" dirty="0" smtClean="0"/>
              <a:t> collaterals</a:t>
            </a:r>
          </a:p>
          <a:p>
            <a:endParaRPr lang="en-US" sz="2800" dirty="0" smtClean="0"/>
          </a:p>
          <a:p>
            <a:r>
              <a:rPr lang="en-US" sz="2800" dirty="0" smtClean="0"/>
              <a:t>If present needs </a:t>
            </a:r>
            <a:r>
              <a:rPr lang="en-US" sz="2800" dirty="0" err="1" smtClean="0"/>
              <a:t>percutaneous</a:t>
            </a:r>
            <a:r>
              <a:rPr lang="en-US" sz="2800" dirty="0" smtClean="0"/>
              <a:t> occlusion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763000" cy="1143000"/>
          </a:xfrm>
        </p:spPr>
        <p:txBody>
          <a:bodyPr>
            <a:noAutofit/>
          </a:bodyPr>
          <a:lstStyle/>
          <a:p>
            <a:r>
              <a:rPr lang="en-IN" sz="3600" dirty="0" smtClean="0">
                <a:effectLst/>
              </a:rPr>
              <a:t>Functional Status And Exercise Tolerance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800" dirty="0" smtClean="0"/>
              <a:t>Most patients lead a nearly normal life, including mild to moderate sport activities.</a:t>
            </a:r>
          </a:p>
          <a:p>
            <a:endParaRPr lang="en-IN" sz="2800" dirty="0" smtClean="0"/>
          </a:p>
          <a:p>
            <a:r>
              <a:rPr lang="en-IN" sz="2800" dirty="0" smtClean="0"/>
              <a:t>More than 90% of all hospital survivors are in NYHA functional class I or 2</a:t>
            </a:r>
          </a:p>
          <a:p>
            <a:endParaRPr lang="en-IN" sz="2800" dirty="0" smtClean="0"/>
          </a:p>
          <a:p>
            <a:r>
              <a:rPr lang="en-IN" sz="2800" dirty="0" smtClean="0"/>
              <a:t>Do well educationally and pursue variety of professions.</a:t>
            </a:r>
          </a:p>
          <a:p>
            <a:endParaRPr lang="en-IN" sz="2800" dirty="0" smtClean="0"/>
          </a:p>
          <a:p>
            <a:r>
              <a:rPr lang="en-IN" sz="2800" dirty="0" smtClean="0"/>
              <a:t>In time, progressive decline of functional status in some subgroups</a:t>
            </a:r>
          </a:p>
          <a:p>
            <a:endParaRPr lang="en-IN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 </a:t>
            </a:r>
          </a:p>
          <a:p>
            <a:r>
              <a:rPr lang="en-US" dirty="0" smtClean="0"/>
              <a:t>The ‘</a:t>
            </a:r>
            <a:r>
              <a:rPr lang="en-US" dirty="0" err="1" smtClean="0"/>
              <a:t>Fontan</a:t>
            </a:r>
            <a:r>
              <a:rPr lang="en-US" dirty="0" smtClean="0"/>
              <a:t>’ concept</a:t>
            </a:r>
          </a:p>
          <a:p>
            <a:r>
              <a:rPr lang="en-US" dirty="0" smtClean="0"/>
              <a:t>Indications for </a:t>
            </a:r>
            <a:r>
              <a:rPr lang="en-US" dirty="0" err="1" smtClean="0"/>
              <a:t>Fontan</a:t>
            </a:r>
            <a:r>
              <a:rPr lang="en-US" dirty="0" smtClean="0"/>
              <a:t> Operation</a:t>
            </a:r>
          </a:p>
          <a:p>
            <a:r>
              <a:rPr lang="en-US" dirty="0" smtClean="0"/>
              <a:t>Evolution of </a:t>
            </a:r>
            <a:r>
              <a:rPr lang="en-US" dirty="0" err="1" smtClean="0"/>
              <a:t>Fontan</a:t>
            </a:r>
            <a:r>
              <a:rPr lang="en-US" dirty="0" smtClean="0"/>
              <a:t> Operation</a:t>
            </a:r>
          </a:p>
          <a:p>
            <a:r>
              <a:rPr lang="en-US" dirty="0" err="1" smtClean="0"/>
              <a:t>Fontan</a:t>
            </a:r>
            <a:r>
              <a:rPr lang="en-US" dirty="0" smtClean="0"/>
              <a:t> physiology</a:t>
            </a:r>
          </a:p>
          <a:p>
            <a:r>
              <a:rPr lang="en-US" dirty="0" err="1" smtClean="0"/>
              <a:t>Sequelae</a:t>
            </a:r>
            <a:r>
              <a:rPr lang="en-US" dirty="0" smtClean="0"/>
              <a:t> of </a:t>
            </a:r>
            <a:r>
              <a:rPr lang="en-US" dirty="0" err="1" smtClean="0"/>
              <a:t>Fontan</a:t>
            </a:r>
            <a:r>
              <a:rPr lang="en-US" dirty="0" smtClean="0"/>
              <a:t> Operation</a:t>
            </a:r>
          </a:p>
          <a:p>
            <a:r>
              <a:rPr lang="en-US" dirty="0" smtClean="0"/>
              <a:t>Treatment of Circulatory Failure</a:t>
            </a:r>
          </a:p>
          <a:p>
            <a:r>
              <a:rPr lang="en-US" dirty="0" smtClean="0"/>
              <a:t>Complications of </a:t>
            </a:r>
            <a:r>
              <a:rPr lang="en-US" dirty="0" err="1" smtClean="0"/>
              <a:t>Fontan</a:t>
            </a:r>
            <a:r>
              <a:rPr lang="en-US" dirty="0" smtClean="0"/>
              <a:t> Operation</a:t>
            </a:r>
          </a:p>
          <a:p>
            <a:r>
              <a:rPr lang="en-US" dirty="0" smtClean="0"/>
              <a:t>Post-op follow up</a:t>
            </a:r>
          </a:p>
          <a:p>
            <a:r>
              <a:rPr lang="en-US" dirty="0" smtClean="0"/>
              <a:t>Long term results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228600"/>
            <a:ext cx="7498080" cy="1143000"/>
          </a:xfrm>
        </p:spPr>
        <p:txBody>
          <a:bodyPr>
            <a:normAutofit/>
          </a:bodyPr>
          <a:lstStyle/>
          <a:p>
            <a:r>
              <a:rPr lang="en-IN" sz="3600" dirty="0" smtClean="0">
                <a:effectLst/>
              </a:rPr>
              <a:t>Arrhythmia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8153400" cy="6019800"/>
          </a:xfrm>
        </p:spPr>
        <p:txBody>
          <a:bodyPr>
            <a:normAutofit fontScale="40000" lnSpcReduction="20000"/>
          </a:bodyPr>
          <a:lstStyle/>
          <a:p>
            <a:r>
              <a:rPr lang="en-IN" sz="7000" dirty="0" smtClean="0"/>
              <a:t>Incidence 10-40% upto10 yrs after surgery</a:t>
            </a:r>
          </a:p>
          <a:p>
            <a:endParaRPr lang="en-IN" sz="7000" dirty="0" smtClean="0"/>
          </a:p>
          <a:p>
            <a:r>
              <a:rPr lang="en-IN" sz="7000" dirty="0" err="1" smtClean="0"/>
              <a:t>Heterotaxy</a:t>
            </a:r>
            <a:r>
              <a:rPr lang="en-IN" sz="7000" dirty="0" smtClean="0"/>
              <a:t> syndromes are prone for rhythm disorders</a:t>
            </a:r>
          </a:p>
          <a:p>
            <a:endParaRPr lang="en-IN" sz="7000" dirty="0" smtClean="0"/>
          </a:p>
          <a:p>
            <a:r>
              <a:rPr lang="en-IN" sz="7000" dirty="0" smtClean="0"/>
              <a:t>Commonest arrhythmia :</a:t>
            </a:r>
          </a:p>
          <a:p>
            <a:pPr lvl="1"/>
            <a:r>
              <a:rPr lang="en-IN" sz="6000" dirty="0" smtClean="0"/>
              <a:t>Sinus node dysfunction (13-16%)</a:t>
            </a:r>
          </a:p>
          <a:p>
            <a:pPr lvl="1"/>
            <a:endParaRPr lang="en-IN" sz="6000" dirty="0" smtClean="0"/>
          </a:p>
          <a:p>
            <a:pPr lvl="1"/>
            <a:r>
              <a:rPr lang="en-IN" sz="6000" dirty="0" smtClean="0"/>
              <a:t>Intra-</a:t>
            </a:r>
            <a:r>
              <a:rPr lang="en-IN" sz="6000" dirty="0" err="1" smtClean="0"/>
              <a:t>atrial</a:t>
            </a:r>
            <a:r>
              <a:rPr lang="en-IN" sz="6000" dirty="0" smtClean="0"/>
              <a:t> re-entry or  </a:t>
            </a:r>
            <a:r>
              <a:rPr lang="en-IN" sz="6000" dirty="0" err="1" smtClean="0"/>
              <a:t>atrial</a:t>
            </a:r>
            <a:r>
              <a:rPr lang="en-IN" sz="6000" dirty="0" smtClean="0"/>
              <a:t> flutter</a:t>
            </a:r>
          </a:p>
          <a:p>
            <a:pPr lvl="2"/>
            <a:r>
              <a:rPr lang="en-IN" sz="4500" dirty="0" smtClean="0"/>
              <a:t>Refractory to anti </a:t>
            </a:r>
            <a:r>
              <a:rPr lang="en-IN" sz="4500" dirty="0" err="1" smtClean="0"/>
              <a:t>arrhythmics</a:t>
            </a:r>
            <a:endParaRPr lang="en-IN" sz="4500" dirty="0" smtClean="0"/>
          </a:p>
          <a:p>
            <a:pPr lvl="2"/>
            <a:r>
              <a:rPr lang="en-IN" sz="4500" dirty="0" smtClean="0"/>
              <a:t>Deteriorates quickly into cardiac failure</a:t>
            </a:r>
          </a:p>
          <a:p>
            <a:pPr lvl="2"/>
            <a:r>
              <a:rPr lang="en-IN" sz="4500" dirty="0" smtClean="0"/>
              <a:t>Immediate </a:t>
            </a:r>
            <a:r>
              <a:rPr lang="en-IN" sz="4500" dirty="0" smtClean="0"/>
              <a:t>DC  </a:t>
            </a:r>
            <a:r>
              <a:rPr lang="en-IN" sz="4500" dirty="0" smtClean="0"/>
              <a:t>version (safest therapy)</a:t>
            </a:r>
          </a:p>
          <a:p>
            <a:pPr lvl="2"/>
            <a:r>
              <a:rPr lang="en-IN" sz="4500" dirty="0" smtClean="0"/>
              <a:t>Full hemodynamic evaluation (1</a:t>
            </a:r>
            <a:r>
              <a:rPr lang="en-IN" sz="4500" baseline="30000" dirty="0" smtClean="0"/>
              <a:t>st</a:t>
            </a:r>
            <a:r>
              <a:rPr lang="en-IN" sz="4500" dirty="0" smtClean="0"/>
              <a:t> manifestation of pathway obstruction)</a:t>
            </a:r>
          </a:p>
          <a:p>
            <a:pPr lvl="2"/>
            <a:r>
              <a:rPr lang="en-IN" sz="4500" dirty="0" smtClean="0"/>
              <a:t>Full Anticoagulation </a:t>
            </a:r>
          </a:p>
          <a:p>
            <a:pPr lvl="2"/>
            <a:r>
              <a:rPr lang="en-IN" sz="4500" dirty="0" smtClean="0"/>
              <a:t>Conversion to </a:t>
            </a:r>
            <a:r>
              <a:rPr lang="en-IN" sz="4500" dirty="0" err="1" smtClean="0"/>
              <a:t>extracardiac</a:t>
            </a:r>
            <a:r>
              <a:rPr lang="en-IN" sz="4500" dirty="0" smtClean="0"/>
              <a:t> </a:t>
            </a:r>
            <a:r>
              <a:rPr lang="en-IN" sz="4500" dirty="0" err="1" smtClean="0"/>
              <a:t>fontan</a:t>
            </a:r>
            <a:endParaRPr lang="en-IN" sz="4500" dirty="0" smtClean="0"/>
          </a:p>
          <a:p>
            <a:pPr lvl="2"/>
            <a:endParaRPr lang="en-IN" sz="4500" dirty="0" smtClean="0"/>
          </a:p>
          <a:p>
            <a:pPr lvl="1"/>
            <a:r>
              <a:rPr lang="en-IN" sz="6000" dirty="0" smtClean="0"/>
              <a:t>Ventricular arrhythmias - rare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/>
              </a:rPr>
              <a:t>Lymphatic System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sz="2800" dirty="0" err="1" smtClean="0"/>
              <a:t>Fontan</a:t>
            </a:r>
            <a:r>
              <a:rPr lang="en-IN" sz="2800" dirty="0" smtClean="0"/>
              <a:t> circulation operates beyond the functional limits of lymphatic system</a:t>
            </a:r>
          </a:p>
          <a:p>
            <a:endParaRPr lang="en-IN" sz="2800" dirty="0" smtClean="0"/>
          </a:p>
          <a:p>
            <a:r>
              <a:rPr lang="en-IN" sz="2800" dirty="0" smtClean="0"/>
              <a:t>Affected by high venous pressure and impaired thoracic duct drainage</a:t>
            </a:r>
          </a:p>
          <a:p>
            <a:endParaRPr lang="en-IN" sz="2800" dirty="0" smtClean="0"/>
          </a:p>
          <a:p>
            <a:r>
              <a:rPr lang="en-US" sz="2800" dirty="0" smtClean="0"/>
              <a:t>Leads to :</a:t>
            </a:r>
          </a:p>
          <a:p>
            <a:pPr lvl="1"/>
            <a:r>
              <a:rPr lang="en-US" sz="2400" dirty="0" smtClean="0"/>
              <a:t>interstitial pulmonary edema or </a:t>
            </a:r>
            <a:r>
              <a:rPr lang="en-US" sz="2400" dirty="0" err="1" smtClean="0"/>
              <a:t>lymphedema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pericardial effusions </a:t>
            </a:r>
          </a:p>
          <a:p>
            <a:pPr lvl="1"/>
            <a:r>
              <a:rPr lang="en-US" sz="2400" dirty="0" smtClean="0"/>
              <a:t>pleural effusions (often right-sided) </a:t>
            </a:r>
          </a:p>
          <a:p>
            <a:pPr lvl="1"/>
            <a:r>
              <a:rPr lang="en-US" sz="2400" dirty="0" err="1" smtClean="0"/>
              <a:t>Chylothorax</a:t>
            </a:r>
            <a:r>
              <a:rPr lang="en-US" sz="2400" dirty="0" smtClean="0"/>
              <a:t> (</a:t>
            </a:r>
            <a:r>
              <a:rPr lang="en-US" sz="2400" dirty="0" err="1" smtClean="0"/>
              <a:t>peri</a:t>
            </a:r>
            <a:r>
              <a:rPr lang="en-US" sz="2400" dirty="0" smtClean="0"/>
              <a:t>-op)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>
            <a:normAutofit/>
          </a:bodyPr>
          <a:lstStyle/>
          <a:p>
            <a:r>
              <a:rPr lang="en-IN" sz="3600" dirty="0" smtClean="0">
                <a:effectLst/>
              </a:rPr>
              <a:t>Protein-Losing </a:t>
            </a:r>
            <a:r>
              <a:rPr lang="en-IN" sz="3600" dirty="0" err="1" smtClean="0">
                <a:effectLst/>
              </a:rPr>
              <a:t>Enteropathy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371600"/>
            <a:ext cx="7498080" cy="4800600"/>
          </a:xfrm>
        </p:spPr>
        <p:txBody>
          <a:bodyPr>
            <a:noAutofit/>
          </a:bodyPr>
          <a:lstStyle/>
          <a:p>
            <a:r>
              <a:rPr lang="en-IN" sz="2400" dirty="0" smtClean="0"/>
              <a:t>Relatively uncommon manifestation of failing </a:t>
            </a:r>
            <a:r>
              <a:rPr lang="en-IN" sz="2400" dirty="0" err="1" smtClean="0"/>
              <a:t>Fontan</a:t>
            </a:r>
            <a:r>
              <a:rPr lang="en-IN" sz="2400" dirty="0" smtClean="0"/>
              <a:t> circulation</a:t>
            </a:r>
          </a:p>
          <a:p>
            <a:endParaRPr lang="en-IN" sz="2400" dirty="0" smtClean="0"/>
          </a:p>
          <a:p>
            <a:r>
              <a:rPr lang="en-IN" sz="2400" dirty="0" smtClean="0"/>
              <a:t>Most freq lymphatic problem in long term follow up.</a:t>
            </a:r>
          </a:p>
          <a:p>
            <a:endParaRPr lang="en-IN" sz="2400" dirty="0" smtClean="0"/>
          </a:p>
          <a:p>
            <a:r>
              <a:rPr lang="en-IN" sz="2400" dirty="0" smtClean="0"/>
              <a:t>Cause is unclear.</a:t>
            </a:r>
          </a:p>
          <a:p>
            <a:endParaRPr lang="en-IN" sz="2400" dirty="0" smtClean="0"/>
          </a:p>
          <a:p>
            <a:r>
              <a:rPr lang="en-IN" sz="2400" dirty="0" smtClean="0"/>
              <a:t>Intestinal </a:t>
            </a:r>
            <a:r>
              <a:rPr lang="en-IN" sz="2400" dirty="0" err="1" smtClean="0"/>
              <a:t>lymphangiectasia</a:t>
            </a:r>
            <a:r>
              <a:rPr lang="en-IN" sz="2400" dirty="0" smtClean="0"/>
              <a:t> </a:t>
            </a:r>
            <a:r>
              <a:rPr lang="en-IN" sz="2400" dirty="0" smtClean="0">
                <a:sym typeface="Wingdings" pitchFamily="2" charset="2"/>
              </a:rPr>
              <a:t></a:t>
            </a:r>
            <a:r>
              <a:rPr lang="en-IN" sz="2400" dirty="0" smtClean="0"/>
              <a:t> </a:t>
            </a:r>
            <a:r>
              <a:rPr lang="en-IN" sz="2400" dirty="0" smtClean="0"/>
              <a:t>leakage of lymphocytes, </a:t>
            </a:r>
            <a:r>
              <a:rPr lang="en-IN" sz="2400" dirty="0" err="1" smtClean="0"/>
              <a:t>chylomicrons</a:t>
            </a:r>
            <a:r>
              <a:rPr lang="en-IN" sz="2400" dirty="0" smtClean="0"/>
              <a:t> and serum proteins(albumin and </a:t>
            </a:r>
            <a:r>
              <a:rPr lang="en-IN" sz="2400" dirty="0" err="1" smtClean="0"/>
              <a:t>Igs</a:t>
            </a:r>
            <a:r>
              <a:rPr lang="en-IN" sz="2400" dirty="0" smtClean="0"/>
              <a:t>)</a:t>
            </a:r>
          </a:p>
          <a:p>
            <a:endParaRPr lang="en-IN" sz="2400" dirty="0" smtClean="0"/>
          </a:p>
          <a:p>
            <a:r>
              <a:rPr lang="en-IN" sz="2400" dirty="0" smtClean="0"/>
              <a:t>Loss of enteric protein </a:t>
            </a:r>
            <a:r>
              <a:rPr lang="en-IN" sz="2400" dirty="0" smtClean="0"/>
              <a:t>- due </a:t>
            </a:r>
            <a:r>
              <a:rPr lang="en-IN" sz="2400" dirty="0" smtClean="0"/>
              <a:t>to elevated systemic venous </a:t>
            </a:r>
            <a:r>
              <a:rPr lang="en-IN" sz="2400" dirty="0" smtClean="0"/>
              <a:t>pressure</a:t>
            </a:r>
            <a:endParaRPr lang="en-IN" sz="2400" dirty="0" smtClean="0"/>
          </a:p>
          <a:p>
            <a:endParaRPr lang="en-IN" sz="2400" dirty="0" smtClean="0"/>
          </a:p>
          <a:p>
            <a:endParaRPr lang="en-IN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85800"/>
            <a:ext cx="7943088" cy="5791200"/>
          </a:xfrm>
        </p:spPr>
        <p:txBody>
          <a:bodyPr>
            <a:normAutofit/>
          </a:bodyPr>
          <a:lstStyle/>
          <a:p>
            <a:endParaRPr lang="en-IN" sz="2400" dirty="0" smtClean="0"/>
          </a:p>
          <a:p>
            <a:r>
              <a:rPr lang="en-IN" sz="2400" dirty="0" smtClean="0"/>
              <a:t>Lead to </a:t>
            </a:r>
            <a:r>
              <a:rPr lang="en-IN" sz="2400" dirty="0" err="1" smtClean="0"/>
              <a:t>hypoproteinemia</a:t>
            </a:r>
            <a:r>
              <a:rPr lang="en-IN" sz="2400" dirty="0" smtClean="0"/>
              <a:t>, immunodeficiency, </a:t>
            </a:r>
            <a:r>
              <a:rPr lang="en-IN" sz="2400" dirty="0" err="1" smtClean="0"/>
              <a:t>hypocalcemia</a:t>
            </a:r>
            <a:r>
              <a:rPr lang="en-IN" sz="2400" dirty="0" smtClean="0"/>
              <a:t>, and </a:t>
            </a:r>
            <a:r>
              <a:rPr lang="en-IN" sz="2400" dirty="0" err="1" smtClean="0"/>
              <a:t>coagulopathy</a:t>
            </a:r>
            <a:r>
              <a:rPr lang="en-IN" sz="2400" dirty="0" smtClean="0"/>
              <a:t>.</a:t>
            </a:r>
          </a:p>
          <a:p>
            <a:endParaRPr lang="en-IN" sz="2400" dirty="0" smtClean="0"/>
          </a:p>
          <a:p>
            <a:r>
              <a:rPr lang="en-IN" sz="2400" dirty="0" smtClean="0"/>
              <a:t>Diagnosis :</a:t>
            </a:r>
          </a:p>
          <a:p>
            <a:pPr lvl="1"/>
            <a:r>
              <a:rPr lang="en-IN" sz="2000" dirty="0" smtClean="0"/>
              <a:t>Low serum Albumin and Gamma globulins</a:t>
            </a:r>
          </a:p>
          <a:p>
            <a:pPr lvl="1"/>
            <a:r>
              <a:rPr lang="en-IN" sz="2000" dirty="0" smtClean="0"/>
              <a:t>Increased </a:t>
            </a:r>
            <a:r>
              <a:rPr lang="en-IN" sz="2000" dirty="0" err="1" smtClean="0"/>
              <a:t>fecal</a:t>
            </a:r>
            <a:r>
              <a:rPr lang="en-IN" sz="2000" dirty="0" smtClean="0"/>
              <a:t> alpha 1 anti-</a:t>
            </a:r>
            <a:r>
              <a:rPr lang="en-IN" sz="2000" dirty="0" err="1" smtClean="0"/>
              <a:t>trypsin</a:t>
            </a:r>
            <a:endParaRPr lang="en-IN" sz="2000" dirty="0" smtClean="0"/>
          </a:p>
          <a:p>
            <a:endParaRPr lang="en-IN" sz="2400" dirty="0" smtClean="0"/>
          </a:p>
          <a:p>
            <a:r>
              <a:rPr lang="en-US" sz="2400" dirty="0" smtClean="0"/>
              <a:t>Clinical features :</a:t>
            </a:r>
          </a:p>
          <a:p>
            <a:pPr lvl="1"/>
            <a:r>
              <a:rPr lang="en-US" sz="2000" dirty="0" smtClean="0"/>
              <a:t>Edema </a:t>
            </a:r>
          </a:p>
          <a:p>
            <a:pPr lvl="1"/>
            <a:r>
              <a:rPr lang="en-US" sz="2000" dirty="0" err="1" smtClean="0"/>
              <a:t>Ascites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Immunodeficiency </a:t>
            </a:r>
          </a:p>
          <a:p>
            <a:pPr lvl="1"/>
            <a:r>
              <a:rPr lang="en-US" sz="2000" dirty="0" err="1" smtClean="0"/>
              <a:t>Fatiguability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err="1" smtClean="0"/>
              <a:t>Hypocalcemia</a:t>
            </a:r>
            <a:r>
              <a:rPr lang="en-US" sz="2000" dirty="0" smtClean="0"/>
              <a:t> </a:t>
            </a:r>
          </a:p>
          <a:p>
            <a:endParaRPr lang="en-IN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/>
              </a:rPr>
              <a:t>Treatment Options For PLE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800" dirty="0" smtClean="0"/>
              <a:t>Diet :</a:t>
            </a:r>
          </a:p>
          <a:p>
            <a:pPr lvl="1"/>
            <a:r>
              <a:rPr lang="en-IN" sz="2400" dirty="0" smtClean="0"/>
              <a:t>High in calories</a:t>
            </a:r>
          </a:p>
          <a:p>
            <a:pPr lvl="1"/>
            <a:r>
              <a:rPr lang="en-IN" sz="2400" dirty="0" smtClean="0"/>
              <a:t>High protein content</a:t>
            </a:r>
          </a:p>
          <a:p>
            <a:pPr lvl="1"/>
            <a:r>
              <a:rPr lang="en-IN" sz="2400" dirty="0" smtClean="0"/>
              <a:t>Medium chain triglyceride fat supplements </a:t>
            </a:r>
          </a:p>
          <a:p>
            <a:pPr lvl="1"/>
            <a:r>
              <a:rPr lang="en-IN" sz="2400" dirty="0" smtClean="0"/>
              <a:t>Low salt  </a:t>
            </a:r>
          </a:p>
          <a:p>
            <a:pPr lvl="1"/>
            <a:endParaRPr lang="en-IN" dirty="0" smtClean="0"/>
          </a:p>
          <a:p>
            <a:r>
              <a:rPr lang="en-IN" sz="2800" dirty="0" smtClean="0"/>
              <a:t>Diuretics </a:t>
            </a:r>
          </a:p>
          <a:p>
            <a:endParaRPr lang="en-IN" sz="2800" dirty="0" smtClean="0"/>
          </a:p>
          <a:p>
            <a:r>
              <a:rPr lang="en-IN" sz="2800" dirty="0" smtClean="0"/>
              <a:t>Protein infusions(albumin, globulin) – weekly/monthly basis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Corticosteroids, heparin and </a:t>
            </a:r>
            <a:r>
              <a:rPr lang="en-IN" sz="2800" dirty="0" err="1" smtClean="0"/>
              <a:t>octreotide</a:t>
            </a:r>
            <a:r>
              <a:rPr lang="en-IN" sz="2800" dirty="0" smtClean="0"/>
              <a:t> have been tried</a:t>
            </a:r>
          </a:p>
          <a:p>
            <a:endParaRPr lang="en-IN" sz="2800" dirty="0" smtClean="0"/>
          </a:p>
          <a:p>
            <a:r>
              <a:rPr lang="en-IN" sz="2800" dirty="0" smtClean="0"/>
              <a:t>Resection of most affected part of gut</a:t>
            </a:r>
          </a:p>
          <a:p>
            <a:endParaRPr lang="en-IN" sz="2800" dirty="0" smtClean="0"/>
          </a:p>
          <a:p>
            <a:r>
              <a:rPr lang="en-IN" sz="2800" dirty="0" smtClean="0"/>
              <a:t>Cardiac transplantation with immunosuppressive therapy</a:t>
            </a:r>
          </a:p>
          <a:p>
            <a:endParaRPr lang="en-IN" sz="2800" dirty="0" smtClean="0"/>
          </a:p>
          <a:p>
            <a:r>
              <a:rPr lang="en-IN" sz="2800" dirty="0" smtClean="0"/>
              <a:t>Catheter interventions - fenestration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3000"/>
            <a:ext cx="7498080" cy="4800600"/>
          </a:xfrm>
        </p:spPr>
        <p:txBody>
          <a:bodyPr>
            <a:noAutofit/>
          </a:bodyPr>
          <a:lstStyle/>
          <a:p>
            <a:r>
              <a:rPr lang="en-IN" sz="2800" dirty="0" smtClean="0"/>
              <a:t>PLE is a relatively rare complication</a:t>
            </a:r>
          </a:p>
          <a:p>
            <a:r>
              <a:rPr lang="en-IN" sz="2800" dirty="0" smtClean="0"/>
              <a:t>In an international multicentre study involving 35 centres and 3029 patients with </a:t>
            </a:r>
            <a:r>
              <a:rPr lang="en-IN" sz="2800" dirty="0" err="1" smtClean="0"/>
              <a:t>Fontan</a:t>
            </a:r>
            <a:r>
              <a:rPr lang="en-IN" sz="2800" dirty="0" smtClean="0"/>
              <a:t> repair between 1975 and 1995, PLE occurred in 114 patients - 3.8%</a:t>
            </a:r>
          </a:p>
          <a:p>
            <a:r>
              <a:rPr lang="en-IN" sz="2800" dirty="0" smtClean="0"/>
              <a:t>Very poor prognosis</a:t>
            </a:r>
          </a:p>
          <a:p>
            <a:r>
              <a:rPr lang="en-IN" sz="2800" dirty="0" smtClean="0"/>
              <a:t>Five year survival rate was 59%</a:t>
            </a:r>
          </a:p>
          <a:p>
            <a:endParaRPr lang="en-IN" sz="2800" dirty="0" smtClean="0"/>
          </a:p>
          <a:p>
            <a:r>
              <a:rPr lang="en-IN" sz="2000" dirty="0" err="1" smtClean="0"/>
              <a:t>Mertens</a:t>
            </a:r>
            <a:r>
              <a:rPr lang="en-IN" sz="2000" dirty="0" smtClean="0"/>
              <a:t> L et al. Protein losing </a:t>
            </a:r>
            <a:r>
              <a:rPr lang="en-IN" sz="2000" dirty="0" err="1" smtClean="0"/>
              <a:t>enteropathy</a:t>
            </a:r>
            <a:r>
              <a:rPr lang="en-IN" sz="2000" dirty="0" smtClean="0"/>
              <a:t> after the </a:t>
            </a:r>
            <a:r>
              <a:rPr lang="en-IN" sz="2000" dirty="0" err="1" smtClean="0"/>
              <a:t>Fontan</a:t>
            </a:r>
            <a:r>
              <a:rPr lang="en-IN" sz="2000" dirty="0" smtClean="0"/>
              <a:t> operation J </a:t>
            </a:r>
            <a:r>
              <a:rPr lang="en-IN" sz="2000" dirty="0" err="1" smtClean="0"/>
              <a:t>Thorac</a:t>
            </a:r>
            <a:r>
              <a:rPr lang="en-IN" sz="2000" dirty="0" smtClean="0"/>
              <a:t> and </a:t>
            </a:r>
            <a:r>
              <a:rPr lang="en-IN" sz="2000" dirty="0" err="1" smtClean="0"/>
              <a:t>Cardiovasc</a:t>
            </a:r>
            <a:r>
              <a:rPr lang="en-IN" sz="2000" dirty="0" smtClean="0"/>
              <a:t> </a:t>
            </a:r>
            <a:r>
              <a:rPr lang="en-IN" sz="2000" dirty="0" err="1" smtClean="0"/>
              <a:t>Surg</a:t>
            </a:r>
            <a:r>
              <a:rPr lang="en-IN" sz="2000" dirty="0" smtClean="0"/>
              <a:t> 1998;115:1063–73</a:t>
            </a:r>
          </a:p>
          <a:p>
            <a:endParaRPr lang="en-IN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effectLst/>
              </a:rPr>
              <a:t>Plastic Bronchitis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sz="2800" dirty="0" smtClean="0"/>
              <a:t>Rare but serious complication</a:t>
            </a:r>
          </a:p>
          <a:p>
            <a:endParaRPr lang="en-IN" sz="2800" dirty="0" smtClean="0"/>
          </a:p>
          <a:p>
            <a:r>
              <a:rPr lang="en-IN" sz="2800" dirty="0" smtClean="0"/>
              <a:t>1%–2% of patients</a:t>
            </a:r>
          </a:p>
          <a:p>
            <a:endParaRPr lang="en-IN" sz="2800" dirty="0" smtClean="0"/>
          </a:p>
          <a:p>
            <a:r>
              <a:rPr lang="en-IN" sz="2800" dirty="0" err="1" smtClean="0"/>
              <a:t>Noninflammatory</a:t>
            </a:r>
            <a:r>
              <a:rPr lang="en-IN" sz="2800" dirty="0" smtClean="0"/>
              <a:t> </a:t>
            </a:r>
            <a:r>
              <a:rPr lang="en-IN" sz="2800" dirty="0" err="1" smtClean="0"/>
              <a:t>mucinous</a:t>
            </a:r>
            <a:r>
              <a:rPr lang="en-IN" sz="2800" dirty="0" smtClean="0"/>
              <a:t> casts form  in </a:t>
            </a:r>
            <a:r>
              <a:rPr lang="en-IN" sz="2800" dirty="0" err="1" smtClean="0"/>
              <a:t>tracheobronchial</a:t>
            </a:r>
            <a:r>
              <a:rPr lang="en-IN" sz="2800" dirty="0" smtClean="0"/>
              <a:t> tree and obstruct the airway</a:t>
            </a:r>
          </a:p>
          <a:p>
            <a:endParaRPr lang="en-IN" sz="2800" dirty="0" smtClean="0"/>
          </a:p>
          <a:p>
            <a:r>
              <a:rPr lang="en-IN" sz="2800" dirty="0" smtClean="0"/>
              <a:t>Exact cause unknown</a:t>
            </a:r>
          </a:p>
          <a:p>
            <a:endParaRPr lang="en-IN" sz="2800" dirty="0" smtClean="0"/>
          </a:p>
          <a:p>
            <a:r>
              <a:rPr lang="en-IN" sz="2800" dirty="0" smtClean="0"/>
              <a:t>M</a:t>
            </a:r>
            <a:r>
              <a:rPr lang="en-IN" sz="2800" dirty="0" smtClean="0"/>
              <a:t>ay </a:t>
            </a:r>
            <a:r>
              <a:rPr lang="en-IN" sz="2800" dirty="0" smtClean="0"/>
              <a:t>lead to the development of </a:t>
            </a:r>
            <a:r>
              <a:rPr lang="en-IN" sz="2800" dirty="0" err="1" smtClean="0"/>
              <a:t>lymphoalveolar</a:t>
            </a:r>
            <a:r>
              <a:rPr lang="en-IN" sz="2800" dirty="0" smtClean="0"/>
              <a:t> fistula and bronchial casts </a:t>
            </a:r>
          </a:p>
          <a:p>
            <a:endParaRPr lang="en-IN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Clinical features :</a:t>
            </a:r>
          </a:p>
          <a:p>
            <a:pPr lvl="1"/>
            <a:r>
              <a:rPr lang="en-IN" dirty="0" err="1" smtClean="0"/>
              <a:t>Dyspnea</a:t>
            </a:r>
            <a:r>
              <a:rPr lang="en-IN" dirty="0" smtClean="0"/>
              <a:t>,</a:t>
            </a:r>
          </a:p>
          <a:p>
            <a:pPr lvl="1"/>
            <a:r>
              <a:rPr lang="en-IN" dirty="0" smtClean="0"/>
              <a:t>cough, </a:t>
            </a:r>
          </a:p>
          <a:p>
            <a:pPr lvl="1"/>
            <a:r>
              <a:rPr lang="en-IN" dirty="0" smtClean="0"/>
              <a:t>wheezing, and </a:t>
            </a:r>
          </a:p>
          <a:p>
            <a:pPr lvl="1"/>
            <a:r>
              <a:rPr lang="en-IN" dirty="0" smtClean="0"/>
              <a:t>expectoration of casts – </a:t>
            </a:r>
          </a:p>
          <a:p>
            <a:pPr lvl="1"/>
            <a:r>
              <a:rPr lang="en-IN" dirty="0" smtClean="0"/>
              <a:t>severe respiratory distress with asphyxia, cardiac arrest, or death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Treatment :</a:t>
            </a:r>
          </a:p>
          <a:p>
            <a:pPr lvl="1"/>
            <a:r>
              <a:rPr lang="en-IN" dirty="0" smtClean="0"/>
              <a:t>Medical management is difficult </a:t>
            </a:r>
          </a:p>
          <a:p>
            <a:pPr lvl="1"/>
            <a:endParaRPr lang="en-IN" dirty="0" smtClean="0"/>
          </a:p>
          <a:p>
            <a:pPr lvl="1"/>
            <a:r>
              <a:rPr lang="en-IN" dirty="0" smtClean="0"/>
              <a:t>Repeated </a:t>
            </a:r>
            <a:r>
              <a:rPr lang="en-IN" dirty="0" err="1" smtClean="0"/>
              <a:t>bronchoscopy</a:t>
            </a:r>
            <a:r>
              <a:rPr lang="en-IN" dirty="0" smtClean="0"/>
              <a:t> to remove the thick casts</a:t>
            </a:r>
          </a:p>
          <a:p>
            <a:pPr lvl="1"/>
            <a:endParaRPr lang="en-IN" dirty="0" smtClean="0"/>
          </a:p>
          <a:p>
            <a:pPr lvl="1"/>
            <a:r>
              <a:rPr lang="en-IN" dirty="0" smtClean="0"/>
              <a:t>Surgical ligation of the thoracic duct.</a:t>
            </a:r>
          </a:p>
          <a:p>
            <a:endParaRPr lang="en-I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 err="1" smtClean="0"/>
              <a:t>Summarise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122" name="Picture 2" descr="C:\Users\Dell\Downloads\fontan_fig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7686" y="1828800"/>
            <a:ext cx="8066314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>
            <a:normAutofit/>
          </a:bodyPr>
          <a:lstStyle/>
          <a:p>
            <a:r>
              <a:rPr lang="en-IN" sz="3600" dirty="0" smtClean="0"/>
              <a:t>Reproduction/Pregnancy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3000"/>
            <a:ext cx="7498080" cy="4800600"/>
          </a:xfrm>
        </p:spPr>
        <p:txBody>
          <a:bodyPr>
            <a:noAutofit/>
          </a:bodyPr>
          <a:lstStyle/>
          <a:p>
            <a:r>
              <a:rPr lang="en-IN" sz="2400" dirty="0" smtClean="0"/>
              <a:t>Most females have normal menstrual patterns</a:t>
            </a:r>
          </a:p>
          <a:p>
            <a:endParaRPr lang="en-IN" sz="2400" dirty="0" smtClean="0"/>
          </a:p>
          <a:p>
            <a:r>
              <a:rPr lang="en-IN" sz="2400" dirty="0" smtClean="0"/>
              <a:t>Problems in pregnancy :</a:t>
            </a:r>
          </a:p>
          <a:p>
            <a:pPr lvl="1"/>
            <a:r>
              <a:rPr lang="en-IN" sz="2200" dirty="0" smtClean="0"/>
              <a:t>Right heart failure</a:t>
            </a:r>
          </a:p>
          <a:p>
            <a:pPr lvl="1"/>
            <a:r>
              <a:rPr lang="en-IN" sz="2200" dirty="0" smtClean="0"/>
              <a:t>Risk of Right-to-left shunt - decrease in arterial saturation </a:t>
            </a:r>
          </a:p>
          <a:p>
            <a:pPr lvl="1"/>
            <a:r>
              <a:rPr lang="en-IN" sz="2200" dirty="0" smtClean="0"/>
              <a:t>Increased risk for venous thrombosis and pulmonary embolus</a:t>
            </a:r>
          </a:p>
          <a:p>
            <a:pPr lvl="1"/>
            <a:endParaRPr lang="en-IN" sz="2400" dirty="0" smtClean="0"/>
          </a:p>
          <a:p>
            <a:r>
              <a:rPr lang="en-IN" sz="2400" dirty="0" smtClean="0"/>
              <a:t>Successful pregnancy – rare but possible.</a:t>
            </a:r>
          </a:p>
          <a:p>
            <a:endParaRPr lang="en-IN" sz="2400" dirty="0" smtClean="0"/>
          </a:p>
          <a:p>
            <a:r>
              <a:rPr lang="en-IN" sz="2400" dirty="0" smtClean="0"/>
              <a:t>SpO2 &lt; 85% - predictive of increased risk</a:t>
            </a:r>
          </a:p>
          <a:p>
            <a:endParaRPr lang="en-IN" sz="2400" dirty="0" smtClean="0"/>
          </a:p>
          <a:p>
            <a:r>
              <a:rPr lang="en-IN" sz="2400" dirty="0" smtClean="0"/>
              <a:t>Risk of CHD in </a:t>
            </a:r>
            <a:r>
              <a:rPr lang="en-IN" sz="2400" dirty="0" err="1" smtClean="0"/>
              <a:t>fetus</a:t>
            </a:r>
            <a:r>
              <a:rPr lang="en-IN" sz="2400" dirty="0" smtClean="0"/>
              <a:t> - unknown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POST-OP EVALUATION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Clinical assessment</a:t>
            </a:r>
          </a:p>
          <a:p>
            <a:r>
              <a:rPr lang="en-US" sz="2400" dirty="0" smtClean="0"/>
              <a:t>Lab – CBC, LFTs, PT/INR</a:t>
            </a:r>
          </a:p>
          <a:p>
            <a:r>
              <a:rPr lang="en-US" sz="2400" dirty="0" smtClean="0"/>
              <a:t>ECG</a:t>
            </a:r>
          </a:p>
          <a:p>
            <a:r>
              <a:rPr lang="en-US" sz="2400" dirty="0" smtClean="0"/>
              <a:t>ECHO with color and tissue </a:t>
            </a:r>
            <a:r>
              <a:rPr lang="en-US" sz="2400" dirty="0" err="1" smtClean="0"/>
              <a:t>doppler</a:t>
            </a:r>
            <a:endParaRPr lang="en-US" sz="2400" dirty="0" smtClean="0"/>
          </a:p>
          <a:p>
            <a:r>
              <a:rPr lang="en-US" sz="2400" dirty="0" smtClean="0"/>
              <a:t>ETT</a:t>
            </a:r>
          </a:p>
          <a:p>
            <a:r>
              <a:rPr lang="en-US" sz="2400" dirty="0" err="1" smtClean="0"/>
              <a:t>Holter</a:t>
            </a:r>
            <a:r>
              <a:rPr lang="en-US" sz="2400" dirty="0" smtClean="0"/>
              <a:t> monitoring </a:t>
            </a:r>
          </a:p>
          <a:p>
            <a:r>
              <a:rPr lang="en-US" sz="2400" dirty="0" smtClean="0"/>
              <a:t>Cardiac MRI – </a:t>
            </a:r>
            <a:r>
              <a:rPr lang="en-US" sz="2400" b="1" i="1" dirty="0" smtClean="0"/>
              <a:t>best modality</a:t>
            </a:r>
          </a:p>
          <a:p>
            <a:r>
              <a:rPr lang="en-US" sz="2400" dirty="0" smtClean="0"/>
              <a:t>Cardiac catheterization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CARDIAC TRANSPLANTATION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Failing </a:t>
            </a:r>
            <a:r>
              <a:rPr lang="en-US" sz="2800" dirty="0" err="1" smtClean="0"/>
              <a:t>Fontan</a:t>
            </a:r>
            <a:r>
              <a:rPr lang="en-US" sz="2800" dirty="0" smtClean="0"/>
              <a:t> circulation can benefit from </a:t>
            </a:r>
            <a:r>
              <a:rPr lang="en-US" sz="2800" dirty="0" err="1" smtClean="0"/>
              <a:t>orthotopic</a:t>
            </a:r>
            <a:r>
              <a:rPr lang="en-US" sz="2800" dirty="0" smtClean="0"/>
              <a:t> cardiac transplantation. </a:t>
            </a:r>
          </a:p>
          <a:p>
            <a:endParaRPr lang="en-US" sz="2800" dirty="0" smtClean="0"/>
          </a:p>
          <a:p>
            <a:r>
              <a:rPr lang="en-US" sz="2800" dirty="0" smtClean="0"/>
              <a:t>The main indications for transplantation: </a:t>
            </a:r>
          </a:p>
          <a:p>
            <a:pPr lvl="1"/>
            <a:r>
              <a:rPr lang="en-US" sz="2400" dirty="0" smtClean="0"/>
              <a:t>Heart failure</a:t>
            </a:r>
          </a:p>
          <a:p>
            <a:pPr lvl="1"/>
            <a:r>
              <a:rPr lang="en-US" sz="2400" dirty="0" smtClean="0"/>
              <a:t>Intractable arrhythmias</a:t>
            </a:r>
          </a:p>
          <a:p>
            <a:pPr lvl="1"/>
            <a:r>
              <a:rPr lang="en-US" sz="2400" dirty="0" smtClean="0"/>
              <a:t>Protein-losing </a:t>
            </a:r>
            <a:r>
              <a:rPr lang="en-US" sz="2400" dirty="0" err="1" smtClean="0"/>
              <a:t>enteropathy</a:t>
            </a:r>
            <a:endParaRPr lang="en-US" sz="2400" dirty="0" smtClean="0"/>
          </a:p>
          <a:p>
            <a:pPr lvl="1"/>
            <a:r>
              <a:rPr lang="en-US" sz="2400" dirty="0" smtClean="0"/>
              <a:t>Plastic bronchitis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Prognosis </a:t>
            </a:r>
            <a:r>
              <a:rPr lang="en-US" sz="2800" dirty="0" err="1" smtClean="0"/>
              <a:t>worser</a:t>
            </a:r>
            <a:r>
              <a:rPr lang="en-US" sz="2800" dirty="0" smtClean="0"/>
              <a:t> in </a:t>
            </a:r>
            <a:r>
              <a:rPr lang="en-US" sz="2800" dirty="0" err="1" smtClean="0"/>
              <a:t>Fontan</a:t>
            </a:r>
            <a:r>
              <a:rPr lang="en-US" sz="2800" dirty="0" smtClean="0"/>
              <a:t> failure than for other CHDs</a:t>
            </a:r>
          </a:p>
          <a:p>
            <a:endParaRPr lang="en-US" sz="2800" dirty="0" smtClean="0"/>
          </a:p>
          <a:p>
            <a:r>
              <a:rPr lang="en-US" sz="2800" dirty="0" smtClean="0"/>
              <a:t>Protein-losing </a:t>
            </a:r>
            <a:r>
              <a:rPr lang="en-US" sz="2800" dirty="0" err="1" smtClean="0"/>
              <a:t>enteropathy</a:t>
            </a:r>
            <a:r>
              <a:rPr lang="en-US" sz="2800" dirty="0" smtClean="0"/>
              <a:t> - reported to resolve in patients who survive for &gt;1 </a:t>
            </a:r>
            <a:r>
              <a:rPr lang="en-US" sz="2800" dirty="0" err="1" smtClean="0"/>
              <a:t>mth</a:t>
            </a:r>
            <a:r>
              <a:rPr lang="en-US" sz="2800" dirty="0" smtClean="0"/>
              <a:t> after transplantation.</a:t>
            </a:r>
          </a:p>
          <a:p>
            <a:endParaRPr lang="en-US" sz="2800" dirty="0" smtClean="0"/>
          </a:p>
          <a:p>
            <a:r>
              <a:rPr lang="en-US" sz="2800" dirty="0" smtClean="0"/>
              <a:t>Predictors of morbidity and mortality :</a:t>
            </a:r>
          </a:p>
          <a:p>
            <a:pPr lvl="1"/>
            <a:r>
              <a:rPr lang="en-US" sz="2400" dirty="0" smtClean="0"/>
              <a:t>Age at operation</a:t>
            </a:r>
          </a:p>
          <a:p>
            <a:pPr lvl="1"/>
            <a:r>
              <a:rPr lang="en-US" sz="2400" dirty="0" smtClean="0"/>
              <a:t>Anatomic substrate for </a:t>
            </a:r>
            <a:r>
              <a:rPr lang="en-US" sz="2400" dirty="0" err="1" smtClean="0"/>
              <a:t>fontan</a:t>
            </a:r>
            <a:r>
              <a:rPr lang="en-US" sz="2400" dirty="0" smtClean="0"/>
              <a:t> operation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000" t="12000" r="10000" b="26000"/>
          <a:stretch>
            <a:fillRect/>
          </a:stretch>
        </p:blipFill>
        <p:spPr bwMode="auto">
          <a:xfrm>
            <a:off x="304800" y="990600"/>
            <a:ext cx="8458200" cy="409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All patients having undergone </a:t>
            </a:r>
            <a:r>
              <a:rPr lang="en-IN" sz="2400" dirty="0" err="1" smtClean="0"/>
              <a:t>Fontan</a:t>
            </a:r>
            <a:r>
              <a:rPr lang="en-IN" sz="2400" dirty="0" smtClean="0"/>
              <a:t> surgery and follow-up at Children’s Hospital Boston were included if they were born before January 1, 1985, and lived</a:t>
            </a:r>
          </a:p>
          <a:p>
            <a:endParaRPr lang="en-IN" sz="2400" dirty="0" smtClean="0"/>
          </a:p>
          <a:p>
            <a:r>
              <a:rPr lang="en-IN" sz="2400" dirty="0" smtClean="0"/>
              <a:t>Type of </a:t>
            </a:r>
            <a:r>
              <a:rPr lang="en-IN" sz="2400" dirty="0" err="1" smtClean="0"/>
              <a:t>Fontan</a:t>
            </a:r>
            <a:r>
              <a:rPr lang="en-IN" sz="2400" dirty="0" smtClean="0"/>
              <a:t> surgery was classified into the following 4 categories: </a:t>
            </a:r>
          </a:p>
          <a:p>
            <a:pPr lvl="1"/>
            <a:r>
              <a:rPr lang="en-IN" sz="2000" dirty="0" smtClean="0"/>
              <a:t>Right atrium (RA)–to–PA </a:t>
            </a:r>
            <a:r>
              <a:rPr lang="en-IN" sz="2000" dirty="0" err="1" smtClean="0"/>
              <a:t>anastomosis</a:t>
            </a:r>
            <a:endParaRPr lang="en-IN" sz="2000" dirty="0" smtClean="0"/>
          </a:p>
          <a:p>
            <a:pPr lvl="1"/>
            <a:r>
              <a:rPr lang="en-IN" sz="2000" dirty="0" smtClean="0"/>
              <a:t>RA–to–right ventricle (RV) connection</a:t>
            </a:r>
          </a:p>
          <a:p>
            <a:pPr lvl="1"/>
            <a:r>
              <a:rPr lang="en-IN" sz="2000" dirty="0" err="1" smtClean="0"/>
              <a:t>Intraatrial</a:t>
            </a:r>
            <a:r>
              <a:rPr lang="en-IN" sz="2000" dirty="0" smtClean="0"/>
              <a:t> lateral tunnel (LT)</a:t>
            </a:r>
          </a:p>
          <a:p>
            <a:pPr lvl="1"/>
            <a:r>
              <a:rPr lang="en-IN" sz="2000" dirty="0" err="1" smtClean="0"/>
              <a:t>Extracardiac</a:t>
            </a:r>
            <a:r>
              <a:rPr lang="en-IN" sz="2000" dirty="0" smtClean="0"/>
              <a:t> conduit (ECC)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/>
              <a:t>A total of 261 patients, 121 female (46.4%)</a:t>
            </a:r>
          </a:p>
          <a:p>
            <a:r>
              <a:rPr lang="en-IN" sz="2400" dirty="0" smtClean="0"/>
              <a:t>Had their first </a:t>
            </a:r>
            <a:r>
              <a:rPr lang="en-IN" sz="2400" dirty="0" err="1" smtClean="0"/>
              <a:t>Fontan</a:t>
            </a:r>
            <a:r>
              <a:rPr lang="en-IN" sz="2400" dirty="0" smtClean="0"/>
              <a:t> surgery at a median age of 7.9 years </a:t>
            </a:r>
          </a:p>
          <a:p>
            <a:r>
              <a:rPr lang="en-IN" sz="2400" dirty="0" smtClean="0"/>
              <a:t>33 (12.6%) of which were fenestrated</a:t>
            </a:r>
          </a:p>
          <a:p>
            <a:r>
              <a:rPr lang="en-IN" sz="2400" dirty="0" smtClean="0"/>
              <a:t>Median follow-up of 12.2 years </a:t>
            </a:r>
            <a:r>
              <a:rPr lang="en-IN" sz="2400" dirty="0" err="1" smtClean="0"/>
              <a:t>years</a:t>
            </a:r>
            <a:endParaRPr lang="en-IN" sz="2400" dirty="0" smtClean="0"/>
          </a:p>
          <a:p>
            <a:r>
              <a:rPr lang="en-IN" sz="2400" dirty="0" smtClean="0"/>
              <a:t>Type of first </a:t>
            </a:r>
            <a:r>
              <a:rPr lang="en-IN" sz="2400" dirty="0" err="1" smtClean="0"/>
              <a:t>Fontan</a:t>
            </a:r>
            <a:r>
              <a:rPr lang="en-IN" sz="2400" dirty="0" smtClean="0"/>
              <a:t> </a:t>
            </a:r>
          </a:p>
          <a:p>
            <a:pPr lvl="1"/>
            <a:r>
              <a:rPr lang="en-IN" sz="2400" dirty="0" smtClean="0"/>
              <a:t>RA-PA connection in 135 (51.7%),</a:t>
            </a:r>
          </a:p>
          <a:p>
            <a:pPr lvl="1"/>
            <a:r>
              <a:rPr lang="en-IN" sz="2400" dirty="0" smtClean="0"/>
              <a:t>RA-RV in 25 (9.6%)</a:t>
            </a:r>
          </a:p>
          <a:p>
            <a:pPr lvl="1"/>
            <a:r>
              <a:rPr lang="en-IN" sz="2400" dirty="0" smtClean="0"/>
              <a:t>LT in 98 (37.5%)    </a:t>
            </a:r>
          </a:p>
          <a:p>
            <a:pPr lvl="1"/>
            <a:r>
              <a:rPr lang="en-IN" sz="2400" dirty="0" smtClean="0"/>
              <a:t>ECC in 3 (1.1%)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33000" r="10625" b="39000"/>
          <a:stretch>
            <a:fillRect/>
          </a:stretch>
        </p:blipFill>
        <p:spPr bwMode="auto">
          <a:xfrm>
            <a:off x="-1" y="1676400"/>
            <a:ext cx="911802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err="1" smtClean="0">
                <a:effectLst/>
              </a:rPr>
              <a:t>Perioperative</a:t>
            </a:r>
            <a:r>
              <a:rPr lang="en-IN" sz="3600" dirty="0" smtClean="0">
                <a:effectLst/>
              </a:rPr>
              <a:t> Mortality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Of  52 </a:t>
            </a:r>
            <a:r>
              <a:rPr lang="en-IN" sz="2400" dirty="0" err="1" smtClean="0"/>
              <a:t>perioperative</a:t>
            </a:r>
            <a:r>
              <a:rPr lang="en-IN" sz="2400" dirty="0" smtClean="0"/>
              <a:t> deaths, 41 (78.9%) were early and 11 (21.1%) were late</a:t>
            </a:r>
          </a:p>
          <a:p>
            <a:endParaRPr lang="en-IN" sz="2400" dirty="0" smtClean="0"/>
          </a:p>
          <a:p>
            <a:r>
              <a:rPr lang="en-IN" sz="2400" dirty="0" smtClean="0"/>
              <a:t>Importantly, </a:t>
            </a:r>
            <a:r>
              <a:rPr lang="en-IN" sz="2400" dirty="0" err="1" smtClean="0"/>
              <a:t>perioperative</a:t>
            </a:r>
            <a:r>
              <a:rPr lang="en-IN" sz="2400" dirty="0" smtClean="0"/>
              <a:t> mortality rates decreased steadily over time</a:t>
            </a:r>
          </a:p>
          <a:p>
            <a:endParaRPr lang="en-IN" sz="2400" dirty="0" smtClean="0"/>
          </a:p>
          <a:p>
            <a:r>
              <a:rPr lang="en-IN" sz="2400" dirty="0" smtClean="0"/>
              <a:t>First </a:t>
            </a:r>
            <a:r>
              <a:rPr lang="en-IN" sz="2400" dirty="0" err="1" smtClean="0"/>
              <a:t>Fontan</a:t>
            </a:r>
            <a:r>
              <a:rPr lang="en-IN" sz="2400" dirty="0" smtClean="0"/>
              <a:t> surgery </a:t>
            </a:r>
          </a:p>
          <a:p>
            <a:pPr lvl="1"/>
            <a:r>
              <a:rPr lang="en-IN" sz="2400" dirty="0" smtClean="0"/>
              <a:t>Before 1982  -36.7%</a:t>
            </a:r>
          </a:p>
          <a:p>
            <a:pPr lvl="1"/>
            <a:r>
              <a:rPr lang="en-IN" sz="2400" dirty="0" smtClean="0"/>
              <a:t>1982 to1989 - 15.7% </a:t>
            </a:r>
          </a:p>
          <a:p>
            <a:pPr lvl="1"/>
            <a:r>
              <a:rPr lang="en-IN" sz="2400" dirty="0" smtClean="0"/>
              <a:t>1990 or later  - 1.9% 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effectLst/>
              </a:rPr>
              <a:t>Long-Term Survival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Actuarial event-free survival rates at 1, 10, 15, 20, and 25 years were 80.1%,  74.8%, 72.2%, 68.3%, and 53.6%</a:t>
            </a:r>
          </a:p>
          <a:p>
            <a:endParaRPr lang="en-IN" sz="2400" dirty="0" smtClean="0"/>
          </a:p>
          <a:p>
            <a:r>
              <a:rPr lang="en-IN" sz="2400" dirty="0" smtClean="0"/>
              <a:t>Significant disparities b/w  </a:t>
            </a:r>
            <a:r>
              <a:rPr lang="en-IN" sz="2400" dirty="0" err="1" smtClean="0"/>
              <a:t>Fontan</a:t>
            </a:r>
            <a:r>
              <a:rPr lang="en-IN" sz="2400" dirty="0" smtClean="0"/>
              <a:t> categories mainly due to </a:t>
            </a:r>
            <a:r>
              <a:rPr lang="en-IN" sz="2400" dirty="0" err="1" smtClean="0"/>
              <a:t>peri</a:t>
            </a:r>
            <a:r>
              <a:rPr lang="en-IN" sz="2400" dirty="0" smtClean="0"/>
              <a:t>-op deaths in an earlier surgical era</a:t>
            </a:r>
          </a:p>
          <a:p>
            <a:endParaRPr lang="en-IN" sz="2400" dirty="0" smtClean="0"/>
          </a:p>
          <a:p>
            <a:r>
              <a:rPr lang="en-IN" sz="2400" dirty="0" smtClean="0"/>
              <a:t>In </a:t>
            </a:r>
            <a:r>
              <a:rPr lang="en-IN" sz="2400" dirty="0" err="1" smtClean="0"/>
              <a:t>peri</a:t>
            </a:r>
            <a:r>
              <a:rPr lang="en-IN" sz="2400" dirty="0" smtClean="0"/>
              <a:t>-op survivors, freedom from death or cardiac transplantation was comparable among all types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ell\Downloads\fontan_fig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4575" y="0"/>
            <a:ext cx="63326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12" y="274638"/>
            <a:ext cx="7943088" cy="1143000"/>
          </a:xfrm>
        </p:spPr>
        <p:txBody>
          <a:bodyPr>
            <a:noAutofit/>
          </a:bodyPr>
          <a:lstStyle/>
          <a:p>
            <a:r>
              <a:rPr lang="en-IN" sz="3200" dirty="0" smtClean="0">
                <a:effectLst/>
              </a:rPr>
              <a:t>Death resulting from </a:t>
            </a:r>
            <a:r>
              <a:rPr lang="en-IN" sz="3200" dirty="0" err="1" smtClean="0">
                <a:effectLst/>
              </a:rPr>
              <a:t>thromboembolism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occurred at a median age of 24.9 years</a:t>
            </a:r>
          </a:p>
          <a:p>
            <a:pPr>
              <a:buNone/>
            </a:pPr>
            <a:r>
              <a:rPr lang="en-IN" sz="2400" dirty="0" smtClean="0"/>
              <a:t> </a:t>
            </a:r>
          </a:p>
          <a:p>
            <a:r>
              <a:rPr lang="en-IN" sz="2400" dirty="0" smtClean="0"/>
              <a:t>8.7 years after </a:t>
            </a:r>
            <a:r>
              <a:rPr lang="en-IN" sz="2400" dirty="0" err="1" smtClean="0"/>
              <a:t>Fontan</a:t>
            </a:r>
            <a:r>
              <a:rPr lang="en-IN" sz="2400" dirty="0" smtClean="0"/>
              <a:t> surgery</a:t>
            </a:r>
          </a:p>
          <a:p>
            <a:endParaRPr lang="en-IN" sz="2400" dirty="0" smtClean="0"/>
          </a:p>
          <a:p>
            <a:r>
              <a:rPr lang="en-IN" sz="2400" dirty="0" smtClean="0"/>
              <a:t>Actuarial freedom from </a:t>
            </a:r>
            <a:r>
              <a:rPr lang="en-IN" sz="2400" dirty="0" err="1" smtClean="0"/>
              <a:t>thromboembolic</a:t>
            </a:r>
            <a:r>
              <a:rPr lang="en-IN" sz="2400" dirty="0" smtClean="0"/>
              <a:t> death was 98.7% at 10 years and 90.8% at 25 years</a:t>
            </a:r>
          </a:p>
          <a:p>
            <a:endParaRPr lang="en-IN" sz="2400" dirty="0" smtClean="0"/>
          </a:p>
          <a:p>
            <a:r>
              <a:rPr lang="en-IN" sz="2400" dirty="0" smtClean="0"/>
              <a:t>All patients had RA-PA </a:t>
            </a:r>
            <a:r>
              <a:rPr lang="en-IN" sz="2400" dirty="0" err="1" smtClean="0"/>
              <a:t>Fontan</a:t>
            </a:r>
            <a:r>
              <a:rPr lang="en-IN" sz="2400" dirty="0" smtClean="0"/>
              <a:t> surgeries except for 1 patient with an LT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 smtClean="0"/>
              <a:t>Predictors of </a:t>
            </a:r>
            <a:r>
              <a:rPr lang="en-IN" sz="2800" dirty="0" err="1" smtClean="0"/>
              <a:t>Thromboembolic</a:t>
            </a:r>
            <a:r>
              <a:rPr lang="en-IN" sz="2800" dirty="0" smtClean="0"/>
              <a:t> Death in </a:t>
            </a:r>
            <a:r>
              <a:rPr lang="en-IN" sz="2800" dirty="0" err="1" smtClean="0"/>
              <a:t>Perioperative</a:t>
            </a:r>
            <a:r>
              <a:rPr lang="en-IN" sz="2800" dirty="0" smtClean="0"/>
              <a:t> Survivors :</a:t>
            </a:r>
          </a:p>
          <a:p>
            <a:pPr lvl="1"/>
            <a:r>
              <a:rPr lang="en-IN" sz="2400" dirty="0" err="1" smtClean="0"/>
              <a:t>Atrial</a:t>
            </a:r>
            <a:r>
              <a:rPr lang="en-IN" sz="2400" dirty="0" smtClean="0"/>
              <a:t> fibrillation </a:t>
            </a:r>
          </a:p>
          <a:p>
            <a:pPr lvl="1"/>
            <a:endParaRPr lang="en-IN" sz="2400" dirty="0" smtClean="0"/>
          </a:p>
          <a:p>
            <a:pPr lvl="1"/>
            <a:r>
              <a:rPr lang="en-IN" sz="2400" dirty="0" smtClean="0"/>
              <a:t>Lack of aspirin or </a:t>
            </a:r>
            <a:r>
              <a:rPr lang="en-IN" sz="2400" dirty="0" err="1" smtClean="0"/>
              <a:t>warfarin</a:t>
            </a:r>
            <a:r>
              <a:rPr lang="en-IN" sz="2400" dirty="0" smtClean="0"/>
              <a:t> therapy </a:t>
            </a:r>
          </a:p>
          <a:p>
            <a:pPr lvl="1"/>
            <a:endParaRPr lang="en-IN" sz="2400" dirty="0" smtClean="0"/>
          </a:p>
          <a:p>
            <a:pPr lvl="1"/>
            <a:r>
              <a:rPr lang="en-IN" sz="2400" dirty="0" smtClean="0"/>
              <a:t>Thrombus within </a:t>
            </a:r>
            <a:r>
              <a:rPr lang="en-IN" sz="2400" dirty="0" err="1" smtClean="0"/>
              <a:t>Fontan</a:t>
            </a:r>
            <a:endParaRPr lang="en-IN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effectLst/>
              </a:rPr>
              <a:t>Heart Failure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Heart failure–related deaths occurred at mean age of 22.9</a:t>
            </a:r>
          </a:p>
          <a:p>
            <a:endParaRPr lang="en-IN" sz="2400" dirty="0" smtClean="0"/>
          </a:p>
          <a:p>
            <a:r>
              <a:rPr lang="en-IN" sz="2400" dirty="0" smtClean="0"/>
              <a:t>4.3 years after </a:t>
            </a:r>
            <a:r>
              <a:rPr lang="en-IN" sz="2400" dirty="0" err="1" smtClean="0"/>
              <a:t>Fontan</a:t>
            </a:r>
            <a:r>
              <a:rPr lang="en-IN" sz="2400" dirty="0" smtClean="0"/>
              <a:t> surgery</a:t>
            </a:r>
          </a:p>
          <a:p>
            <a:endParaRPr lang="en-IN" sz="2400" dirty="0" smtClean="0"/>
          </a:p>
          <a:p>
            <a:r>
              <a:rPr lang="en-IN" sz="2400" dirty="0" smtClean="0"/>
              <a:t>Actuarial freedom from death caused by heart failure was 99.5% at 10 yrs and 95.8% at 25 yrs</a:t>
            </a:r>
          </a:p>
          <a:p>
            <a:endParaRPr lang="en-IN" sz="2400" dirty="0" smtClean="0"/>
          </a:p>
          <a:p>
            <a:r>
              <a:rPr lang="en-IN" sz="2400" dirty="0" smtClean="0"/>
              <a:t>Risk factors were single RV morphology, higher postoperative RA pressure, and protein-losing </a:t>
            </a:r>
            <a:r>
              <a:rPr lang="en-IN" sz="2400" dirty="0" err="1" smtClean="0"/>
              <a:t>enteropathy</a:t>
            </a:r>
            <a:r>
              <a:rPr lang="en-IN" sz="2400" dirty="0" smtClean="0"/>
              <a:t>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effectLst/>
              </a:rPr>
              <a:t>Conclusions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Leading cause of death was </a:t>
            </a:r>
            <a:r>
              <a:rPr lang="en-IN" sz="2400" dirty="0" err="1" smtClean="0"/>
              <a:t>perioperative</a:t>
            </a:r>
            <a:r>
              <a:rPr lang="en-IN" sz="2400" dirty="0" smtClean="0"/>
              <a:t>, particularly in an earlier era</a:t>
            </a:r>
          </a:p>
          <a:p>
            <a:endParaRPr lang="en-IN" sz="2400" dirty="0" smtClean="0"/>
          </a:p>
          <a:p>
            <a:r>
              <a:rPr lang="en-IN" sz="2400" dirty="0" smtClean="0"/>
              <a:t>Gradual attrition was noted thereafter, predominantly from </a:t>
            </a:r>
            <a:r>
              <a:rPr lang="en-IN" sz="2400" dirty="0" err="1" smtClean="0"/>
              <a:t>thromboembolic</a:t>
            </a:r>
            <a:r>
              <a:rPr lang="en-IN" sz="2400" dirty="0" smtClean="0"/>
              <a:t>, heart failure–related, and sudden deaths</a:t>
            </a:r>
          </a:p>
          <a:p>
            <a:endParaRPr lang="en-IN" sz="2400" dirty="0" smtClean="0"/>
          </a:p>
          <a:p>
            <a:r>
              <a:rPr lang="en-IN" sz="2400" dirty="0" smtClean="0"/>
              <a:t> 70% actuarial freedom from all-cause death or cardiac transplantation at 25 years</a:t>
            </a:r>
          </a:p>
          <a:p>
            <a:endParaRPr lang="en-IN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8956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THANK YOU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1450" y="1066800"/>
            <a:ext cx="74866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0" y="579120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</a:t>
            </a:r>
            <a:r>
              <a:rPr lang="en-US" dirty="0" err="1" smtClean="0"/>
              <a:t>Fontan</a:t>
            </a:r>
            <a:r>
              <a:rPr lang="en-US" dirty="0" smtClean="0"/>
              <a:t> Procedure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94293" y="5791200"/>
            <a:ext cx="2768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Modified </a:t>
            </a:r>
            <a:r>
              <a:rPr lang="en-US" dirty="0" err="1" smtClean="0"/>
              <a:t>Fontan</a:t>
            </a:r>
            <a:r>
              <a:rPr lang="en-US" dirty="0" smtClean="0"/>
              <a:t> Procedure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5100" y="1144005"/>
            <a:ext cx="7499350" cy="418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0" y="5943600"/>
            <a:ext cx="253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Lateral Tunnel Procedure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5943600"/>
            <a:ext cx="303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 Cardiac Conduit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6670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COMPLICATIONS OF FONTAN OPERATION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9753600" cy="1143000"/>
          </a:xfrm>
        </p:spPr>
        <p:txBody>
          <a:bodyPr>
            <a:noAutofit/>
          </a:bodyPr>
          <a:lstStyle/>
          <a:p>
            <a:r>
              <a:rPr lang="en-IN" sz="3200" dirty="0" smtClean="0">
                <a:effectLst/>
              </a:rPr>
              <a:t/>
            </a:r>
            <a:br>
              <a:rPr lang="en-IN" sz="3200" dirty="0" smtClean="0">
                <a:effectLst/>
              </a:rPr>
            </a:br>
            <a:r>
              <a:rPr lang="en-IN" sz="3200" dirty="0" smtClean="0">
                <a:effectLst/>
              </a:rPr>
              <a:t>COMPLICATIONS OF FONTAN OPERATION</a:t>
            </a:r>
            <a:br>
              <a:rPr lang="en-IN" sz="3200" dirty="0" smtClean="0">
                <a:effectLst/>
              </a:rPr>
            </a:br>
            <a:endParaRPr lang="en-US" sz="3200" dirty="0"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0168"/>
            <a:ext cx="8799534" cy="594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/>
              </a:rPr>
              <a:t>Right Atrium (Classic </a:t>
            </a:r>
            <a:r>
              <a:rPr lang="en-US" sz="3200" dirty="0" err="1" smtClean="0">
                <a:effectLst/>
              </a:rPr>
              <a:t>Fontan</a:t>
            </a:r>
            <a:r>
              <a:rPr lang="en-US" sz="3200" dirty="0" smtClean="0">
                <a:effectLst/>
              </a:rPr>
              <a:t> Operation)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Dilatation – leads to </a:t>
            </a:r>
          </a:p>
          <a:p>
            <a:pPr lvl="1"/>
            <a:r>
              <a:rPr lang="en-US" sz="2400" dirty="0" smtClean="0"/>
              <a:t>Arrhythmias</a:t>
            </a:r>
          </a:p>
          <a:p>
            <a:pPr lvl="1"/>
            <a:r>
              <a:rPr lang="en-US" sz="2400" dirty="0" smtClean="0"/>
              <a:t>Blood stasis – poor PBF and thrombosis</a:t>
            </a:r>
          </a:p>
          <a:p>
            <a:r>
              <a:rPr lang="en-US" sz="2800" dirty="0" err="1" smtClean="0"/>
              <a:t>Atriotomy</a:t>
            </a:r>
            <a:r>
              <a:rPr lang="en-US" sz="2800" dirty="0" smtClean="0"/>
              <a:t> – injury to sinus node and conducting fibers</a:t>
            </a:r>
          </a:p>
          <a:p>
            <a:endParaRPr lang="en-US" sz="2800" dirty="0" smtClean="0"/>
          </a:p>
          <a:p>
            <a:r>
              <a:rPr lang="en-US" sz="2800" dirty="0" smtClean="0"/>
              <a:t>Treatment :</a:t>
            </a:r>
          </a:p>
          <a:p>
            <a:pPr lvl="1"/>
            <a:r>
              <a:rPr lang="en-US" sz="2400" dirty="0" smtClean="0"/>
              <a:t>Conversion to extra cardiac </a:t>
            </a:r>
            <a:r>
              <a:rPr lang="en-US" sz="2400" dirty="0" err="1" smtClean="0"/>
              <a:t>cavopulmonary</a:t>
            </a:r>
            <a:r>
              <a:rPr lang="en-US" sz="2400" dirty="0" smtClean="0"/>
              <a:t> circuit</a:t>
            </a:r>
          </a:p>
          <a:p>
            <a:pPr lvl="1"/>
            <a:r>
              <a:rPr lang="en-US" sz="2400" dirty="0" smtClean="0"/>
              <a:t>right </a:t>
            </a:r>
            <a:r>
              <a:rPr lang="en-US" sz="2400" dirty="0" err="1" smtClean="0"/>
              <a:t>atrial</a:t>
            </a:r>
            <a:r>
              <a:rPr lang="en-US" sz="2400" dirty="0" smtClean="0"/>
              <a:t> maze procedure (to reduce arrhythmia), </a:t>
            </a:r>
          </a:p>
          <a:p>
            <a:pPr lvl="1"/>
            <a:r>
              <a:rPr lang="en-US" sz="2400" dirty="0" smtClean="0"/>
              <a:t>right </a:t>
            </a:r>
            <a:r>
              <a:rPr lang="en-US" sz="2400" dirty="0" err="1" smtClean="0"/>
              <a:t>atrial</a:t>
            </a:r>
            <a:r>
              <a:rPr lang="en-US" sz="2400" dirty="0" smtClean="0"/>
              <a:t> reduction </a:t>
            </a:r>
            <a:r>
              <a:rPr lang="en-US" sz="2400" dirty="0" err="1" smtClean="0"/>
              <a:t>plasty</a:t>
            </a:r>
            <a:r>
              <a:rPr lang="en-US" sz="2400" dirty="0" smtClean="0"/>
              <a:t>, </a:t>
            </a:r>
          </a:p>
          <a:p>
            <a:pPr lvl="1"/>
            <a:r>
              <a:rPr lang="en-US" sz="2400" dirty="0" smtClean="0"/>
              <a:t>pacemaker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2044</TotalTime>
  <Words>1503</Words>
  <Application>Microsoft Office PowerPoint</Application>
  <PresentationFormat>On-screen Show (4:3)</PresentationFormat>
  <Paragraphs>323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Solstice</vt:lpstr>
      <vt:lpstr>FONTAN CIRCULATION</vt:lpstr>
      <vt:lpstr>Slide 2</vt:lpstr>
      <vt:lpstr>To Summarise…</vt:lpstr>
      <vt:lpstr>Slide 4</vt:lpstr>
      <vt:lpstr>Slide 5</vt:lpstr>
      <vt:lpstr>Slide 6</vt:lpstr>
      <vt:lpstr>COMPLICATIONS OF FONTAN OPERATION</vt:lpstr>
      <vt:lpstr> COMPLICATIONS OF FONTAN OPERATION </vt:lpstr>
      <vt:lpstr>Right Atrium (Classic Fontan Operation)</vt:lpstr>
      <vt:lpstr>Inferior Vena Cava</vt:lpstr>
      <vt:lpstr>Left Ventricle</vt:lpstr>
      <vt:lpstr>Pulmonary Circulation</vt:lpstr>
      <vt:lpstr>Collateral Vessels And Shunts</vt:lpstr>
      <vt:lpstr>Slide 14</vt:lpstr>
      <vt:lpstr>Coagulation abnormalities </vt:lpstr>
      <vt:lpstr>Slide 16</vt:lpstr>
      <vt:lpstr>Slide 17</vt:lpstr>
      <vt:lpstr>Severe Hypoxemia (Post-fontan)</vt:lpstr>
      <vt:lpstr>Functional Status And Exercise Tolerance</vt:lpstr>
      <vt:lpstr>Arrhythmia</vt:lpstr>
      <vt:lpstr>Lymphatic System</vt:lpstr>
      <vt:lpstr>Protein-Losing Enteropathy</vt:lpstr>
      <vt:lpstr>Slide 23</vt:lpstr>
      <vt:lpstr>Treatment Options For PLE</vt:lpstr>
      <vt:lpstr>Slide 25</vt:lpstr>
      <vt:lpstr>Slide 26</vt:lpstr>
      <vt:lpstr>Plastic Bronchitis</vt:lpstr>
      <vt:lpstr>Slide 28</vt:lpstr>
      <vt:lpstr>Slide 29</vt:lpstr>
      <vt:lpstr>Reproduction/Pregnancy</vt:lpstr>
      <vt:lpstr>POST-OP EVALUATION</vt:lpstr>
      <vt:lpstr>CARDIAC TRANSPLANTATION</vt:lpstr>
      <vt:lpstr>Slide 33</vt:lpstr>
      <vt:lpstr>Slide 34</vt:lpstr>
      <vt:lpstr>Slide 35</vt:lpstr>
      <vt:lpstr>Slide 36</vt:lpstr>
      <vt:lpstr>Slide 37</vt:lpstr>
      <vt:lpstr>Perioperative Mortality</vt:lpstr>
      <vt:lpstr>Long-Term Survival</vt:lpstr>
      <vt:lpstr>Death resulting from thromboembolism</vt:lpstr>
      <vt:lpstr>Slide 41</vt:lpstr>
      <vt:lpstr>Heart Failure</vt:lpstr>
      <vt:lpstr>Conclusions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</dc:creator>
  <cp:lastModifiedBy>Dell</cp:lastModifiedBy>
  <cp:revision>57</cp:revision>
  <dcterms:created xsi:type="dcterms:W3CDTF">2006-08-16T00:00:00Z</dcterms:created>
  <dcterms:modified xsi:type="dcterms:W3CDTF">2016-11-28T20:12:13Z</dcterms:modified>
</cp:coreProperties>
</file>